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260" r:id="rId2"/>
    <p:sldId id="467" r:id="rId3"/>
    <p:sldId id="388" r:id="rId4"/>
    <p:sldId id="405" r:id="rId5"/>
    <p:sldId id="406" r:id="rId6"/>
    <p:sldId id="407" r:id="rId7"/>
    <p:sldId id="408" r:id="rId8"/>
    <p:sldId id="409" r:id="rId9"/>
    <p:sldId id="390" r:id="rId10"/>
    <p:sldId id="410" r:id="rId11"/>
    <p:sldId id="411" r:id="rId12"/>
    <p:sldId id="414" r:id="rId13"/>
    <p:sldId id="415" r:id="rId14"/>
    <p:sldId id="416" r:id="rId15"/>
    <p:sldId id="417" r:id="rId16"/>
    <p:sldId id="418" r:id="rId17"/>
    <p:sldId id="419" r:id="rId18"/>
    <p:sldId id="422" r:id="rId19"/>
    <p:sldId id="425" r:id="rId20"/>
    <p:sldId id="427" r:id="rId21"/>
    <p:sldId id="429" r:id="rId22"/>
    <p:sldId id="430" r:id="rId23"/>
    <p:sldId id="431" r:id="rId24"/>
    <p:sldId id="432" r:id="rId25"/>
    <p:sldId id="433" r:id="rId26"/>
    <p:sldId id="434" r:id="rId27"/>
    <p:sldId id="435" r:id="rId28"/>
    <p:sldId id="437" r:id="rId29"/>
    <p:sldId id="438" r:id="rId30"/>
    <p:sldId id="439" r:id="rId31"/>
    <p:sldId id="440" r:id="rId32"/>
    <p:sldId id="441" r:id="rId33"/>
    <p:sldId id="444"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Zhihua" initials="DZ" lastIdx="5" clrIdx="0">
    <p:extLst>
      <p:ext uri="{19B8F6BF-5375-455C-9EA6-DF929625EA0E}">
        <p15:presenceInfo xmlns:p15="http://schemas.microsoft.com/office/powerpoint/2012/main" userId="S-1-5-21-1512515448-4230824531-3838168527-15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7B"/>
    <a:srgbClr val="4BADA8"/>
    <a:srgbClr val="808000"/>
    <a:srgbClr val="7F7F7F"/>
    <a:srgbClr val="000099"/>
    <a:srgbClr val="D69200"/>
    <a:srgbClr val="8EC63F"/>
    <a:srgbClr val="006666"/>
    <a:srgbClr val="CCCC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5" autoAdjust="0"/>
    <p:restoredTop sz="94959"/>
  </p:normalViewPr>
  <p:slideViewPr>
    <p:cSldViewPr snapToGrid="0" snapToObjects="1">
      <p:cViewPr varScale="1">
        <p:scale>
          <a:sx n="86" d="100"/>
          <a:sy n="86" d="100"/>
        </p:scale>
        <p:origin x="501" y="5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E6E30-901C-844D-A83B-976D2F5FBC20}" type="datetimeFigureOut">
              <a:rPr lang="en-US" smtClean="0"/>
              <a:t>2/1/2021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C34ED-2255-2B41-88E9-84231D4BAFE4}" type="slidenum">
              <a:rPr lang="en-US" smtClean="0"/>
              <a:t>‹#›</a:t>
            </a:fld>
            <a:endParaRPr lang="en-US" dirty="0"/>
          </a:p>
        </p:txBody>
      </p:sp>
    </p:spTree>
    <p:extLst>
      <p:ext uri="{BB962C8B-B14F-4D97-AF65-F5344CB8AC3E}">
        <p14:creationId xmlns:p14="http://schemas.microsoft.com/office/powerpoint/2010/main" val="15372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F8A00-18CE-F445-93B9-256F60B2580D}" type="datetimeFigureOut">
              <a:rPr lang="en-US" smtClean="0"/>
              <a:t>2/1/2021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77F35-193D-794F-8773-BB85E39C6F2E}" type="slidenum">
              <a:rPr lang="en-US" smtClean="0"/>
              <a:t>‹#›</a:t>
            </a:fld>
            <a:endParaRPr lang="en-US" dirty="0"/>
          </a:p>
        </p:txBody>
      </p:sp>
    </p:spTree>
    <p:extLst>
      <p:ext uri="{BB962C8B-B14F-4D97-AF65-F5344CB8AC3E}">
        <p14:creationId xmlns:p14="http://schemas.microsoft.com/office/powerpoint/2010/main" val="151293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77F35-193D-794F-8773-BB85E39C6F2E}" type="slidenum">
              <a:rPr lang="en-US" smtClean="0"/>
              <a:t>1</a:t>
            </a:fld>
            <a:endParaRPr lang="en-US" dirty="0"/>
          </a:p>
        </p:txBody>
      </p:sp>
    </p:spTree>
    <p:extLst>
      <p:ext uri="{BB962C8B-B14F-4D97-AF65-F5344CB8AC3E}">
        <p14:creationId xmlns:p14="http://schemas.microsoft.com/office/powerpoint/2010/main" val="3123690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cienna_powerpoint_title-slide_graphic REV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984" cy="6858000"/>
          </a:xfrm>
          <a:prstGeom prst="rect">
            <a:avLst/>
          </a:prstGeom>
        </p:spPr>
      </p:pic>
      <p:sp>
        <p:nvSpPr>
          <p:cNvPr id="11" name="Subtitle 2"/>
          <p:cNvSpPr txBox="1">
            <a:spLocks/>
          </p:cNvSpPr>
          <p:nvPr userDrawn="1"/>
        </p:nvSpPr>
        <p:spPr>
          <a:xfrm>
            <a:off x="4336998" y="6201840"/>
            <a:ext cx="4603805"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00" b="1" cap="none" baseline="0" dirty="0">
                <a:solidFill>
                  <a:schemeClr val="bg1"/>
                </a:solidFill>
              </a:rPr>
              <a:t>www.aceinna.com </a:t>
            </a:r>
          </a:p>
        </p:txBody>
      </p:sp>
      <p:sp>
        <p:nvSpPr>
          <p:cNvPr id="6" name="Title 1"/>
          <p:cNvSpPr>
            <a:spLocks noGrp="1"/>
          </p:cNvSpPr>
          <p:nvPr>
            <p:ph type="title" hasCustomPrompt="1"/>
          </p:nvPr>
        </p:nvSpPr>
        <p:spPr>
          <a:xfrm>
            <a:off x="4259605" y="2711872"/>
            <a:ext cx="4160497" cy="1213526"/>
          </a:xfrm>
        </p:spPr>
        <p:txBody>
          <a:bodyPr>
            <a:noAutofit/>
          </a:bodyPr>
          <a:lstStyle>
            <a:lvl1pPr>
              <a:defRPr sz="4800">
                <a:solidFill>
                  <a:srgbClr val="D69200"/>
                </a:solidFill>
              </a:defRPr>
            </a:lvl1pPr>
          </a:lstStyle>
          <a:p>
            <a:r>
              <a:rPr lang="en-US" dirty="0"/>
              <a:t>Click to edit Master title style </a:t>
            </a:r>
          </a:p>
        </p:txBody>
      </p:sp>
      <p:sp>
        <p:nvSpPr>
          <p:cNvPr id="3" name="Text Placeholder 2"/>
          <p:cNvSpPr>
            <a:spLocks noGrp="1"/>
          </p:cNvSpPr>
          <p:nvPr>
            <p:ph type="body" sz="quarter" idx="10"/>
          </p:nvPr>
        </p:nvSpPr>
        <p:spPr>
          <a:xfrm>
            <a:off x="4259605" y="4482593"/>
            <a:ext cx="4152900" cy="581025"/>
          </a:xfrm>
        </p:spPr>
        <p:txBody>
          <a:bodyPr>
            <a:normAutofit/>
          </a:bodyPr>
          <a:lstStyle>
            <a:lvl1pPr marL="0" indent="0">
              <a:buNone/>
              <a:defRPr sz="1400" b="1" cap="none" spc="130" baseline="0">
                <a:solidFill>
                  <a:srgbClr val="007F7B"/>
                </a:solidFill>
              </a:defRPr>
            </a:lvl1pPr>
          </a:lstStyle>
          <a:p>
            <a:pPr lvl="0"/>
            <a:r>
              <a:rPr lang="en-US" dirty="0"/>
              <a:t>Click to edit Master text</a:t>
            </a:r>
          </a:p>
        </p:txBody>
      </p:sp>
      <p:sp>
        <p:nvSpPr>
          <p:cNvPr id="7" name="Subtitle 2"/>
          <p:cNvSpPr txBox="1">
            <a:spLocks/>
          </p:cNvSpPr>
          <p:nvPr userDrawn="1"/>
        </p:nvSpPr>
        <p:spPr>
          <a:xfrm>
            <a:off x="144742" y="6201840"/>
            <a:ext cx="4603805"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bg1"/>
                </a:solidFill>
              </a:rPr>
              <a:t> ACEINNA, INC. </a:t>
            </a:r>
          </a:p>
        </p:txBody>
      </p:sp>
    </p:spTree>
    <p:extLst>
      <p:ext uri="{BB962C8B-B14F-4D97-AF65-F5344CB8AC3E}">
        <p14:creationId xmlns:p14="http://schemas.microsoft.com/office/powerpoint/2010/main" val="1180050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2250" y="1157109"/>
            <a:ext cx="8616950" cy="4556002"/>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29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701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251293"/>
            <a:ext cx="3886200" cy="4351338"/>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251293"/>
            <a:ext cx="3886200" cy="4351338"/>
          </a:xfr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04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sz="2400"/>
            </a:lvl1pPr>
            <a:lvl2pPr>
              <a:defRPr sz="2000"/>
            </a:lvl2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sz="2400"/>
            </a:lvl1pPr>
            <a:lvl2pPr>
              <a:defRPr sz="2000"/>
            </a:lvl2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222250" y="94722"/>
            <a:ext cx="8616950" cy="820207"/>
          </a:xfrm>
        </p:spPr>
        <p:txBody>
          <a:bodyPr/>
          <a:lstStyle/>
          <a:p>
            <a:r>
              <a:rPr lang="en-US"/>
              <a:t>Click to edit Master title style</a:t>
            </a:r>
            <a:endParaRPr lang="en-US" dirty="0"/>
          </a:p>
        </p:txBody>
      </p:sp>
    </p:spTree>
    <p:extLst>
      <p:ext uri="{BB962C8B-B14F-4D97-AF65-F5344CB8AC3E}">
        <p14:creationId xmlns:p14="http://schemas.microsoft.com/office/powerpoint/2010/main" val="115824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6934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2803656" y="2894340"/>
            <a:ext cx="3876754" cy="584775"/>
          </a:xfrm>
          <a:prstGeom prst="rect">
            <a:avLst/>
          </a:prstGeom>
          <a:noFill/>
        </p:spPr>
        <p:txBody>
          <a:bodyPr wrap="square" rtlCol="0">
            <a:spAutoFit/>
          </a:bodyPr>
          <a:lstStyle/>
          <a:p>
            <a:pPr algn="ctr"/>
            <a:r>
              <a:rPr lang="en-US" sz="3200" dirty="0">
                <a:solidFill>
                  <a:srgbClr val="7F7F7F"/>
                </a:solidFill>
                <a:latin typeface="Arial" panose="020B0604020202020204" pitchFamily="34" charset="0"/>
                <a:cs typeface="Arial" panose="020B0604020202020204" pitchFamily="34" charset="0"/>
              </a:rPr>
              <a:t>Section Heading</a:t>
            </a:r>
          </a:p>
        </p:txBody>
      </p:sp>
    </p:spTree>
    <p:extLst>
      <p:ext uri="{BB962C8B-B14F-4D97-AF65-F5344CB8AC3E}">
        <p14:creationId xmlns:p14="http://schemas.microsoft.com/office/powerpoint/2010/main" val="124802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102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250" y="94722"/>
            <a:ext cx="8616950" cy="82020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2250" y="1300692"/>
            <a:ext cx="86169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ubtitle 2"/>
          <p:cNvSpPr txBox="1">
            <a:spLocks/>
          </p:cNvSpPr>
          <p:nvPr userDrawn="1"/>
        </p:nvSpPr>
        <p:spPr>
          <a:xfrm>
            <a:off x="5973421" y="6412455"/>
            <a:ext cx="3054461"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800" b="1" spc="190" baseline="0" dirty="0">
                <a:solidFill>
                  <a:srgbClr val="7F7F7F"/>
                </a:solidFill>
              </a:rPr>
              <a:t> </a:t>
            </a:r>
            <a:fld id="{E381B541-9014-7C4A-8E04-427185A39132}" type="slidenum">
              <a:rPr lang="en-US" sz="800" b="1" spc="190" baseline="0" smtClean="0">
                <a:solidFill>
                  <a:srgbClr val="7F7F7F"/>
                </a:solidFill>
              </a:rPr>
              <a:pPr algn="r"/>
              <a:t>‹#›</a:t>
            </a:fld>
            <a:endParaRPr lang="en-US" sz="800" b="1" spc="190" baseline="0" dirty="0">
              <a:solidFill>
                <a:srgbClr val="7F7F7F"/>
              </a:solidFill>
            </a:endParaRPr>
          </a:p>
        </p:txBody>
      </p:sp>
      <p:sp>
        <p:nvSpPr>
          <p:cNvPr id="6" name="Subtitle 2"/>
          <p:cNvSpPr txBox="1">
            <a:spLocks/>
          </p:cNvSpPr>
          <p:nvPr userDrawn="1"/>
        </p:nvSpPr>
        <p:spPr>
          <a:xfrm>
            <a:off x="3044261" y="6412455"/>
            <a:ext cx="3054461" cy="445545"/>
          </a:xfrm>
          <a:prstGeom prst="rect">
            <a:avLst/>
          </a:prstGeom>
        </p:spPr>
        <p:txBody>
          <a:bodyPr vert="horz" lIns="91440" tIns="45720" rIns="91440" bIns="45720" rtlCol="0">
            <a:normAutofit/>
          </a:bodyPr>
          <a:lstStyle>
            <a:lvl1pPr marL="0" indent="0" algn="l" defTabSz="914400" rtl="0" eaLnBrk="1" latinLnBrk="0" hangingPunct="1">
              <a:lnSpc>
                <a:spcPts val="2060"/>
              </a:lnSpc>
              <a:spcBef>
                <a:spcPts val="1000"/>
              </a:spcBef>
              <a:buFont typeface="Arial" panose="020B0604020202020204" pitchFamily="34" charset="0"/>
              <a:buNone/>
              <a:defRPr sz="1600" kern="1200" cap="all" spc="300" baseline="0">
                <a:solidFill>
                  <a:srgbClr val="007F7B"/>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F7F7F"/>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F7F7F"/>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F7F7F"/>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800" b="1" spc="190" baseline="0" dirty="0">
                <a:solidFill>
                  <a:srgbClr val="7F7F7F"/>
                </a:solidFill>
              </a:rPr>
              <a:t>Aceinna confidential</a:t>
            </a:r>
          </a:p>
        </p:txBody>
      </p:sp>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2984" cy="6858000"/>
          </a:xfrm>
          <a:prstGeom prst="rect">
            <a:avLst/>
          </a:prstGeom>
        </p:spPr>
      </p:pic>
    </p:spTree>
    <p:extLst>
      <p:ext uri="{BB962C8B-B14F-4D97-AF65-F5344CB8AC3E}">
        <p14:creationId xmlns:p14="http://schemas.microsoft.com/office/powerpoint/2010/main" val="1817515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0" r:id="rId8"/>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rgbClr val="7F7F7F"/>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HelveticaNeueDeskInterface-Regular" charset="0"/>
        <a:buChar char="-"/>
        <a:defRPr sz="2800" kern="1200">
          <a:solidFill>
            <a:srgbClr val="7F7F7F"/>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Courier New" charset="0"/>
        <a:buChar char="o"/>
        <a:defRPr sz="2400" kern="1200">
          <a:solidFill>
            <a:srgbClr val="7F7F7F"/>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Wingdings" charset="2"/>
        <a:buChar char="§"/>
        <a:defRPr sz="2200" kern="1200">
          <a:solidFill>
            <a:srgbClr val="7F7F7F"/>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charset="0"/>
        <a:buChar char="•"/>
        <a:defRPr sz="2200" kern="1200">
          <a:solidFill>
            <a:schemeClr val="bg1">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ceinna/rtklib_aceinna" TargetMode="External"/><Relationship Id="rId2" Type="http://schemas.openxmlformats.org/officeDocument/2006/relationships/hyperlink" Target="https://github.com/Aceinna/rtklib_bin_aceinn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4805" y="1940802"/>
            <a:ext cx="6029195" cy="1363961"/>
          </a:xfrm>
        </p:spPr>
        <p:txBody>
          <a:bodyPr vert="horz" lIns="91440" tIns="45720" rIns="91440" bIns="45720" rtlCol="0" anchor="ctr">
            <a:noAutofit/>
          </a:bodyPr>
          <a:lstStyle/>
          <a:p>
            <a:r>
              <a:rPr lang="en-US" altLang="zh-CN" sz="2800" dirty="0"/>
              <a:t>RTKLIB Tools Supporting Aceinna </a:t>
            </a:r>
            <a:br>
              <a:rPr lang="en-US" altLang="zh-CN" sz="2800" dirty="0"/>
            </a:br>
            <a:r>
              <a:rPr lang="en-US" altLang="zh-CN" sz="2800" dirty="0"/>
              <a:t>Format</a:t>
            </a:r>
            <a:endParaRPr lang="zh-CN" altLang="en-US" sz="2800" dirty="0"/>
          </a:p>
        </p:txBody>
      </p:sp>
      <p:sp>
        <p:nvSpPr>
          <p:cNvPr id="3" name="Title 1"/>
          <p:cNvSpPr txBox="1">
            <a:spLocks/>
          </p:cNvSpPr>
          <p:nvPr/>
        </p:nvSpPr>
        <p:spPr>
          <a:xfrm>
            <a:off x="6353033" y="5175641"/>
            <a:ext cx="2119804" cy="2637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rgbClr val="D69200"/>
                </a:solidFill>
                <a:latin typeface="Arial" charset="0"/>
                <a:ea typeface="Arial" charset="0"/>
                <a:cs typeface="Arial" charset="0"/>
              </a:defRPr>
            </a:lvl1pPr>
          </a:lstStyle>
          <a:p>
            <a:r>
              <a:rPr lang="en-US" altLang="zh-CN" sz="2000" dirty="0"/>
              <a:t>2021-01-05</a:t>
            </a:r>
            <a:endParaRPr lang="zh-CN" altLang="en-US" sz="2000" dirty="0"/>
          </a:p>
        </p:txBody>
      </p:sp>
    </p:spTree>
    <p:extLst>
      <p:ext uri="{BB962C8B-B14F-4D97-AF65-F5344CB8AC3E}">
        <p14:creationId xmlns:p14="http://schemas.microsoft.com/office/powerpoint/2010/main" val="197044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Aceinna-raw format</a:t>
            </a:r>
            <a:endParaRPr lang="en-US" dirty="0"/>
          </a:p>
        </p:txBody>
      </p:sp>
      <p:sp>
        <p:nvSpPr>
          <p:cNvPr id="6" name="Content Placeholder 5"/>
          <p:cNvSpPr>
            <a:spLocks noGrp="1"/>
          </p:cNvSpPr>
          <p:nvPr>
            <p:ph idx="1"/>
          </p:nvPr>
        </p:nvSpPr>
        <p:spPr>
          <a:xfrm>
            <a:off x="222250" y="1027636"/>
            <a:ext cx="8476688" cy="5311020"/>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$GPROV</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cs typeface="Times New Roman" panose="02020603050405020304" pitchFamily="18" charset="0"/>
              </a:rPr>
              <a:t>   $ GPROV contains the RTCM package from Rover</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$GPBAS</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cs typeface="Times New Roman" panose="02020603050405020304" pitchFamily="18" charset="0"/>
              </a:rPr>
              <a:t>   $GPBAS contains the RTCM package from Base.</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1800" dirty="0">
              <a:effectLst/>
              <a:latin typeface="微软雅黑" panose="020B0503020204020204" pitchFamily="34"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0A3D66B-43D6-4F3A-A5B0-16086472FD3A}"/>
              </a:ext>
            </a:extLst>
          </p:cNvPr>
          <p:cNvGraphicFramePr>
            <a:graphicFrameLocks noGrp="1"/>
          </p:cNvGraphicFramePr>
          <p:nvPr>
            <p:extLst>
              <p:ext uri="{D42A27DB-BD31-4B8C-83A1-F6EECF244321}">
                <p14:modId xmlns:p14="http://schemas.microsoft.com/office/powerpoint/2010/main" val="1520073657"/>
              </p:ext>
            </p:extLst>
          </p:nvPr>
        </p:nvGraphicFramePr>
        <p:xfrm>
          <a:off x="1469883" y="2183907"/>
          <a:ext cx="5411470" cy="355108"/>
        </p:xfrm>
        <a:graphic>
          <a:graphicData uri="http://schemas.openxmlformats.org/drawingml/2006/table">
            <a:tbl>
              <a:tblPr firstRow="1" firstCol="1" bandRow="1">
                <a:tableStyleId>{5C22544A-7EE6-4342-B048-85BDC9FD1C3A}</a:tableStyleId>
              </a:tblPr>
              <a:tblGrid>
                <a:gridCol w="1082040">
                  <a:extLst>
                    <a:ext uri="{9D8B030D-6E8A-4147-A177-3AD203B41FA5}">
                      <a16:colId xmlns:a16="http://schemas.microsoft.com/office/drawing/2014/main" val="3487356032"/>
                    </a:ext>
                  </a:extLst>
                </a:gridCol>
                <a:gridCol w="1082040">
                  <a:extLst>
                    <a:ext uri="{9D8B030D-6E8A-4147-A177-3AD203B41FA5}">
                      <a16:colId xmlns:a16="http://schemas.microsoft.com/office/drawing/2014/main" val="3572732679"/>
                    </a:ext>
                  </a:extLst>
                </a:gridCol>
                <a:gridCol w="1082040">
                  <a:extLst>
                    <a:ext uri="{9D8B030D-6E8A-4147-A177-3AD203B41FA5}">
                      <a16:colId xmlns:a16="http://schemas.microsoft.com/office/drawing/2014/main" val="127530290"/>
                    </a:ext>
                  </a:extLst>
                </a:gridCol>
                <a:gridCol w="1082675">
                  <a:extLst>
                    <a:ext uri="{9D8B030D-6E8A-4147-A177-3AD203B41FA5}">
                      <a16:colId xmlns:a16="http://schemas.microsoft.com/office/drawing/2014/main" val="990500625"/>
                    </a:ext>
                  </a:extLst>
                </a:gridCol>
                <a:gridCol w="1082675">
                  <a:extLst>
                    <a:ext uri="{9D8B030D-6E8A-4147-A177-3AD203B41FA5}">
                      <a16:colId xmlns:a16="http://schemas.microsoft.com/office/drawing/2014/main" val="1948650158"/>
                    </a:ext>
                  </a:extLst>
                </a:gridCol>
              </a:tblGrid>
              <a:tr h="355108">
                <a:tc>
                  <a:txBody>
                    <a:bodyPr/>
                    <a:lstStyle/>
                    <a:p>
                      <a:r>
                        <a:rPr lang="en-US" sz="1050">
                          <a:effectLst/>
                        </a:rPr>
                        <a:t>$ GPROV</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left length</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RTCM bin</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 </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7787367"/>
                  </a:ext>
                </a:extLst>
              </a:tr>
            </a:tbl>
          </a:graphicData>
        </a:graphic>
      </p:graphicFrame>
      <p:graphicFrame>
        <p:nvGraphicFramePr>
          <p:cNvPr id="4" name="表格 3">
            <a:extLst>
              <a:ext uri="{FF2B5EF4-FFF2-40B4-BE49-F238E27FC236}">
                <a16:creationId xmlns:a16="http://schemas.microsoft.com/office/drawing/2014/main" id="{88E8024A-741A-4A96-BD6A-BEAF6EF2F515}"/>
              </a:ext>
            </a:extLst>
          </p:cNvPr>
          <p:cNvGraphicFramePr>
            <a:graphicFrameLocks noGrp="1"/>
          </p:cNvGraphicFramePr>
          <p:nvPr>
            <p:extLst>
              <p:ext uri="{D42A27DB-BD31-4B8C-83A1-F6EECF244321}">
                <p14:modId xmlns:p14="http://schemas.microsoft.com/office/powerpoint/2010/main" val="2260805119"/>
              </p:ext>
            </p:extLst>
          </p:nvPr>
        </p:nvGraphicFramePr>
        <p:xfrm>
          <a:off x="1469883" y="3972868"/>
          <a:ext cx="5411470" cy="355107"/>
        </p:xfrm>
        <a:graphic>
          <a:graphicData uri="http://schemas.openxmlformats.org/drawingml/2006/table">
            <a:tbl>
              <a:tblPr firstRow="1" firstCol="1" bandRow="1">
                <a:tableStyleId>{5C22544A-7EE6-4342-B048-85BDC9FD1C3A}</a:tableStyleId>
              </a:tblPr>
              <a:tblGrid>
                <a:gridCol w="1082040">
                  <a:extLst>
                    <a:ext uri="{9D8B030D-6E8A-4147-A177-3AD203B41FA5}">
                      <a16:colId xmlns:a16="http://schemas.microsoft.com/office/drawing/2014/main" val="4049646911"/>
                    </a:ext>
                  </a:extLst>
                </a:gridCol>
                <a:gridCol w="1082040">
                  <a:extLst>
                    <a:ext uri="{9D8B030D-6E8A-4147-A177-3AD203B41FA5}">
                      <a16:colId xmlns:a16="http://schemas.microsoft.com/office/drawing/2014/main" val="2302019611"/>
                    </a:ext>
                  </a:extLst>
                </a:gridCol>
                <a:gridCol w="1082040">
                  <a:extLst>
                    <a:ext uri="{9D8B030D-6E8A-4147-A177-3AD203B41FA5}">
                      <a16:colId xmlns:a16="http://schemas.microsoft.com/office/drawing/2014/main" val="2697513434"/>
                    </a:ext>
                  </a:extLst>
                </a:gridCol>
                <a:gridCol w="1082675">
                  <a:extLst>
                    <a:ext uri="{9D8B030D-6E8A-4147-A177-3AD203B41FA5}">
                      <a16:colId xmlns:a16="http://schemas.microsoft.com/office/drawing/2014/main" val="4121577328"/>
                    </a:ext>
                  </a:extLst>
                </a:gridCol>
                <a:gridCol w="1082675">
                  <a:extLst>
                    <a:ext uri="{9D8B030D-6E8A-4147-A177-3AD203B41FA5}">
                      <a16:colId xmlns:a16="http://schemas.microsoft.com/office/drawing/2014/main" val="825587476"/>
                    </a:ext>
                  </a:extLst>
                </a:gridCol>
              </a:tblGrid>
              <a:tr h="355107">
                <a:tc>
                  <a:txBody>
                    <a:bodyPr/>
                    <a:lstStyle/>
                    <a:p>
                      <a:r>
                        <a:rPr lang="en-US" sz="1050" dirty="0">
                          <a:effectLst/>
                        </a:rPr>
                        <a:t>$ GPBAS</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left length</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RTCM bin</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 </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98931950"/>
                  </a:ext>
                </a:extLst>
              </a:tr>
            </a:tbl>
          </a:graphicData>
        </a:graphic>
      </p:graphicFrame>
    </p:spTree>
    <p:extLst>
      <p:ext uri="{BB962C8B-B14F-4D97-AF65-F5344CB8AC3E}">
        <p14:creationId xmlns:p14="http://schemas.microsoft.com/office/powerpoint/2010/main" val="106920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Use strsvr to decode aceinna-user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indent="0">
              <a:lnSpc>
                <a:spcPct val="200000"/>
              </a:lnSpc>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Use strsvr to decode aceinna-user data format. Decode aceinna format data and display information in monitor dialog and save it in files.</a:t>
            </a:r>
          </a:p>
          <a:p>
            <a:pPr marL="514350" indent="-285750">
              <a:lnSpc>
                <a:spcPct val="200000"/>
              </a:lnSpc>
            </a:pPr>
            <a:r>
              <a:rPr lang="en-US" altLang="zh-CN" sz="1800" dirty="0">
                <a:latin typeface="微软雅黑" panose="020B0503020204020204" pitchFamily="34" charset="-122"/>
                <a:cs typeface="Times New Roman" panose="02020603050405020304" pitchFamily="18" charset="0"/>
              </a:rPr>
              <a:t>Select serial for (0) input. Click “opt” button  to open the Serial Options dialog.</a:t>
            </a:r>
            <a:endParaRPr lang="zh-CN"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200000"/>
              </a:lnSpc>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FF9C8801-37EC-4370-AEF0-BD02410CBE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3429000"/>
            <a:ext cx="4020185" cy="2579370"/>
          </a:xfrm>
          <a:prstGeom prst="rect">
            <a:avLst/>
          </a:prstGeom>
          <a:noFill/>
          <a:ln>
            <a:noFill/>
          </a:ln>
        </p:spPr>
      </p:pic>
    </p:spTree>
    <p:extLst>
      <p:ext uri="{BB962C8B-B14F-4D97-AF65-F5344CB8AC3E}">
        <p14:creationId xmlns:p14="http://schemas.microsoft.com/office/powerpoint/2010/main" val="231382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A985D3C-A259-4C46-9383-6DBB07A597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2387" y="1923732"/>
            <a:ext cx="3959225" cy="3010535"/>
          </a:xfrm>
          <a:prstGeom prst="rect">
            <a:avLst/>
          </a:prstGeom>
          <a:noFill/>
          <a:ln>
            <a:noFill/>
          </a:ln>
        </p:spPr>
      </p:pic>
    </p:spTree>
    <p:extLst>
      <p:ext uri="{BB962C8B-B14F-4D97-AF65-F5344CB8AC3E}">
        <p14:creationId xmlns:p14="http://schemas.microsoft.com/office/powerpoint/2010/main" val="2601655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Select the path to save the file. For example: </a:t>
            </a:r>
            <a:r>
              <a:rPr lang="en-US" altLang="zh-CN" sz="18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C:\Users\zhangchen\Desktop\rtklog\</a:t>
            </a:r>
            <a:r>
              <a:rPr lang="en-US" altLang="zh-CN" sz="1800" dirty="0">
                <a:solidFill>
                  <a:srgbClr val="FF0000"/>
                </a:solidFill>
                <a:effectLst/>
                <a:latin typeface="Arial" panose="020B0604020202020204" pitchFamily="34" charset="0"/>
                <a:ea typeface="微软雅黑" panose="020B0503020204020204" pitchFamily="34" charset="-122"/>
              </a:rPr>
              <a:t>.</a:t>
            </a:r>
            <a:endParaRPr lang="zh-CN" altLang="zh-CN"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31ECDBEB-111F-4A35-A202-F539DE954C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2139315"/>
            <a:ext cx="4020185" cy="2579370"/>
          </a:xfrm>
          <a:prstGeom prst="rect">
            <a:avLst/>
          </a:prstGeom>
          <a:noFill/>
          <a:ln>
            <a:noFill/>
          </a:ln>
        </p:spPr>
      </p:pic>
    </p:spTree>
    <p:extLst>
      <p:ext uri="{BB962C8B-B14F-4D97-AF65-F5344CB8AC3E}">
        <p14:creationId xmlns:p14="http://schemas.microsoft.com/office/powerpoint/2010/main" val="265466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Click the small square button to open Input Stream Monitor dialog.</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32D32AF8-39C6-42CF-9806-CF234A9C7F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1907" y="2139315"/>
            <a:ext cx="4020185" cy="2579370"/>
          </a:xfrm>
          <a:prstGeom prst="rect">
            <a:avLst/>
          </a:prstGeom>
          <a:noFill/>
          <a:ln>
            <a:noFill/>
          </a:ln>
        </p:spPr>
      </p:pic>
    </p:spTree>
    <p:extLst>
      <p:ext uri="{BB962C8B-B14F-4D97-AF65-F5344CB8AC3E}">
        <p14:creationId xmlns:p14="http://schemas.microsoft.com/office/powerpoint/2010/main" val="23203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Select the aceinna-user format.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5CBF218-F37D-4E88-BC95-2A2951E251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6750" y="1823350"/>
            <a:ext cx="5270500" cy="3743960"/>
          </a:xfrm>
          <a:prstGeom prst="rect">
            <a:avLst/>
          </a:prstGeom>
          <a:noFill/>
          <a:ln>
            <a:noFill/>
          </a:ln>
        </p:spPr>
      </p:pic>
    </p:spTree>
    <p:extLst>
      <p:ext uri="{BB962C8B-B14F-4D97-AF65-F5344CB8AC3E}">
        <p14:creationId xmlns:p14="http://schemas.microsoft.com/office/powerpoint/2010/main" val="84554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Click “start” button to start receiving data.</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80292F5-96BD-4252-AA51-2BED35920628}"/>
              </a:ext>
            </a:extLst>
          </p:cNvPr>
          <p:cNvPicPr/>
          <p:nvPr/>
        </p:nvPicPr>
        <p:blipFill>
          <a:blip r:embed="rId2"/>
          <a:stretch>
            <a:fillRect/>
          </a:stretch>
        </p:blipFill>
        <p:spPr>
          <a:xfrm>
            <a:off x="2562225" y="2138362"/>
            <a:ext cx="4019550" cy="2581275"/>
          </a:xfrm>
          <a:prstGeom prst="rect">
            <a:avLst/>
          </a:prstGeom>
        </p:spPr>
      </p:pic>
    </p:spTree>
    <p:extLst>
      <p:ext uri="{BB962C8B-B14F-4D97-AF65-F5344CB8AC3E}">
        <p14:creationId xmlns:p14="http://schemas.microsoft.com/office/powerpoint/2010/main" val="221489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Show the data in monitor dialog and save file</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Strsvr is </a:t>
            </a:r>
            <a:r>
              <a:rPr lang="en-US" altLang="zh-CN" sz="1800" dirty="0">
                <a:latin typeface="微软雅黑" panose="020B0503020204020204" pitchFamily="34" charset="-122"/>
                <a:cs typeface="Times New Roman" panose="02020603050405020304" pitchFamily="18" charset="0"/>
              </a:rPr>
              <a:t>running, the data decoding information is showed in monitor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latin typeface="微软雅黑" panose="020B0503020204020204" pitchFamily="34" charset="-122"/>
                <a:cs typeface="Times New Roman" panose="02020603050405020304" pitchFamily="18" charset="0"/>
              </a:rPr>
              <a:t>The file is saved in the previous output path</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24E19C45-9D24-4870-8CC1-8B19E818D157}"/>
              </a:ext>
            </a:extLst>
          </p:cNvPr>
          <p:cNvPicPr/>
          <p:nvPr/>
        </p:nvPicPr>
        <p:blipFill>
          <a:blip r:embed="rId2"/>
          <a:stretch>
            <a:fillRect/>
          </a:stretch>
        </p:blipFill>
        <p:spPr>
          <a:xfrm>
            <a:off x="273742" y="2146905"/>
            <a:ext cx="3319550" cy="2247757"/>
          </a:xfrm>
          <a:prstGeom prst="rect">
            <a:avLst/>
          </a:prstGeom>
        </p:spPr>
      </p:pic>
      <p:pic>
        <p:nvPicPr>
          <p:cNvPr id="5" name="图片 4">
            <a:extLst>
              <a:ext uri="{FF2B5EF4-FFF2-40B4-BE49-F238E27FC236}">
                <a16:creationId xmlns:a16="http://schemas.microsoft.com/office/drawing/2014/main" id="{4BBA923F-8B98-4B4C-822A-D9123EFE65CD}"/>
              </a:ext>
            </a:extLst>
          </p:cNvPr>
          <p:cNvPicPr/>
          <p:nvPr/>
        </p:nvPicPr>
        <p:blipFill>
          <a:blip r:embed="rId3"/>
          <a:stretch>
            <a:fillRect/>
          </a:stretch>
        </p:blipFill>
        <p:spPr>
          <a:xfrm>
            <a:off x="3785178" y="2089646"/>
            <a:ext cx="5085080" cy="3611245"/>
          </a:xfrm>
          <a:prstGeom prst="rect">
            <a:avLst/>
          </a:prstGeom>
        </p:spPr>
      </p:pic>
      <p:pic>
        <p:nvPicPr>
          <p:cNvPr id="7" name="图片 6">
            <a:extLst>
              <a:ext uri="{FF2B5EF4-FFF2-40B4-BE49-F238E27FC236}">
                <a16:creationId xmlns:a16="http://schemas.microsoft.com/office/drawing/2014/main" id="{1ED3D5CE-D1D9-4FC0-9D2D-CF52D75F5B1E}"/>
              </a:ext>
            </a:extLst>
          </p:cNvPr>
          <p:cNvPicPr/>
          <p:nvPr/>
        </p:nvPicPr>
        <p:blipFill rotWithShape="1">
          <a:blip r:embed="rId4"/>
          <a:srcRect r="28595"/>
          <a:stretch/>
        </p:blipFill>
        <p:spPr>
          <a:xfrm>
            <a:off x="191192" y="4531172"/>
            <a:ext cx="3466408" cy="1591310"/>
          </a:xfrm>
          <a:prstGeom prst="rect">
            <a:avLst/>
          </a:prstGeom>
        </p:spPr>
      </p:pic>
    </p:spTree>
    <p:extLst>
      <p:ext uri="{BB962C8B-B14F-4D97-AF65-F5344CB8AC3E}">
        <p14:creationId xmlns:p14="http://schemas.microsoft.com/office/powerpoint/2010/main" val="1952071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aceinna-user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Aceinna-raw data is the result output from openrtk330. Using rtklibnavi to connect the first serial port of openrtk330,  the RTK processing result data can be recognized. These data can be displayed by SNR plot, sky map and GND Trk.</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95A077E-C1ED-459F-9A02-3D43A45A8AFC}"/>
              </a:ext>
            </a:extLst>
          </p:cNvPr>
          <p:cNvPicPr/>
          <p:nvPr/>
        </p:nvPicPr>
        <p:blipFill>
          <a:blip r:embed="rId2"/>
          <a:stretch>
            <a:fillRect/>
          </a:stretch>
        </p:blipFill>
        <p:spPr>
          <a:xfrm>
            <a:off x="132080" y="3226996"/>
            <a:ext cx="3136034" cy="2277651"/>
          </a:xfrm>
          <a:prstGeom prst="rect">
            <a:avLst/>
          </a:prstGeom>
        </p:spPr>
      </p:pic>
      <p:pic>
        <p:nvPicPr>
          <p:cNvPr id="7" name="图片 6">
            <a:extLst>
              <a:ext uri="{FF2B5EF4-FFF2-40B4-BE49-F238E27FC236}">
                <a16:creationId xmlns:a16="http://schemas.microsoft.com/office/drawing/2014/main" id="{F49C72DE-FCEF-4BA1-B091-BA2E01C9177A}"/>
              </a:ext>
            </a:extLst>
          </p:cNvPr>
          <p:cNvPicPr/>
          <p:nvPr/>
        </p:nvPicPr>
        <p:blipFill>
          <a:blip r:embed="rId3"/>
          <a:stretch>
            <a:fillRect/>
          </a:stretch>
        </p:blipFill>
        <p:spPr>
          <a:xfrm>
            <a:off x="3358284" y="3241949"/>
            <a:ext cx="2858770" cy="2145665"/>
          </a:xfrm>
          <a:prstGeom prst="rect">
            <a:avLst/>
          </a:prstGeom>
        </p:spPr>
      </p:pic>
      <p:pic>
        <p:nvPicPr>
          <p:cNvPr id="6" name="图片 5">
            <a:extLst>
              <a:ext uri="{FF2B5EF4-FFF2-40B4-BE49-F238E27FC236}">
                <a16:creationId xmlns:a16="http://schemas.microsoft.com/office/drawing/2014/main" id="{CEACDEB9-7499-4B5D-9D94-CCC4BD7DF1DB}"/>
              </a:ext>
            </a:extLst>
          </p:cNvPr>
          <p:cNvPicPr/>
          <p:nvPr/>
        </p:nvPicPr>
        <p:blipFill>
          <a:blip r:embed="rId4"/>
          <a:stretch>
            <a:fillRect/>
          </a:stretch>
        </p:blipFill>
        <p:spPr>
          <a:xfrm>
            <a:off x="6061710" y="3289496"/>
            <a:ext cx="2867660" cy="2152650"/>
          </a:xfrm>
          <a:prstGeom prst="rect">
            <a:avLst/>
          </a:prstGeom>
        </p:spPr>
      </p:pic>
      <p:sp>
        <p:nvSpPr>
          <p:cNvPr id="8" name="文本框 7">
            <a:extLst>
              <a:ext uri="{FF2B5EF4-FFF2-40B4-BE49-F238E27FC236}">
                <a16:creationId xmlns:a16="http://schemas.microsoft.com/office/drawing/2014/main" id="{21644B86-3D61-468A-9A50-BE69B9939A02}"/>
              </a:ext>
            </a:extLst>
          </p:cNvPr>
          <p:cNvSpPr txBox="1"/>
          <p:nvPr/>
        </p:nvSpPr>
        <p:spPr>
          <a:xfrm>
            <a:off x="2362240" y="5684978"/>
            <a:ext cx="4572000" cy="369332"/>
          </a:xfrm>
          <a:prstGeom prst="rect">
            <a:avLst/>
          </a:prstGeom>
          <a:noFill/>
        </p:spPr>
        <p:txBody>
          <a:bodyPr wrap="square">
            <a:spAutoFit/>
          </a:bodyPr>
          <a:lstStyle/>
          <a:p>
            <a:pPr indent="266700" algn="ct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SNR plot, star map and GND Trk</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9856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1782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‘I’ button to open Input Streams</a:t>
            </a:r>
            <a:r>
              <a:rPr lang="en-US" altLang="zh-CN" sz="1800" dirty="0">
                <a:effectLst/>
                <a:latin typeface="微软雅黑" panose="020B0503020204020204" pitchFamily="34" charset="-122"/>
                <a:cs typeface="Times New Roman" panose="02020603050405020304" pitchFamily="18" charset="0"/>
              </a:rPr>
              <a:t>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800" dirty="0">
                <a:latin typeface="Arial" panose="020B0604020202020204" pitchFamily="34" charset="0"/>
                <a:ea typeface="微软雅黑" panose="020B0503020204020204" pitchFamily="34" charset="-122"/>
              </a:rPr>
              <a:t>Check (1) Rover in the Input Streams</a:t>
            </a:r>
            <a:r>
              <a:rPr lang="en-US" altLang="zh-CN" sz="1800" dirty="0">
                <a:latin typeface="微软雅黑" panose="020B0503020204020204" pitchFamily="34" charset="-122"/>
                <a:cs typeface="Times New Roman" panose="02020603050405020304" pitchFamily="18" charset="0"/>
              </a:rPr>
              <a:t> </a:t>
            </a:r>
            <a:r>
              <a:rPr lang="en-US" altLang="zh-CN" sz="1800" dirty="0">
                <a:latin typeface="Arial" panose="020B0604020202020204" pitchFamily="34" charset="0"/>
                <a:ea typeface="微软雅黑" panose="020B0503020204020204" pitchFamily="34" charset="-122"/>
              </a:rPr>
              <a:t>dialog</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0">
            <a:extLst>
              <a:ext uri="{FF2B5EF4-FFF2-40B4-BE49-F238E27FC236}">
                <a16:creationId xmlns:a16="http://schemas.microsoft.com/office/drawing/2014/main" id="{343A91E3-B596-42BD-AB25-8C327879A622}"/>
              </a:ext>
            </a:extLst>
          </p:cNvPr>
          <p:cNvPicPr/>
          <p:nvPr/>
        </p:nvPicPr>
        <p:blipFill>
          <a:blip r:embed="rId2"/>
          <a:stretch>
            <a:fillRect/>
          </a:stretch>
        </p:blipFill>
        <p:spPr>
          <a:xfrm>
            <a:off x="1811168" y="1501739"/>
            <a:ext cx="5267325" cy="2228215"/>
          </a:xfrm>
          <a:prstGeom prst="rect">
            <a:avLst/>
          </a:prstGeom>
        </p:spPr>
      </p:pic>
      <p:pic>
        <p:nvPicPr>
          <p:cNvPr id="6" name="Drawing 1">
            <a:extLst>
              <a:ext uri="{FF2B5EF4-FFF2-40B4-BE49-F238E27FC236}">
                <a16:creationId xmlns:a16="http://schemas.microsoft.com/office/drawing/2014/main" id="{896B366A-944D-4531-8D0C-B22F9BE3D596}"/>
              </a:ext>
            </a:extLst>
          </p:cNvPr>
          <p:cNvPicPr/>
          <p:nvPr/>
        </p:nvPicPr>
        <p:blipFill>
          <a:blip r:embed="rId3"/>
          <a:stretch>
            <a:fillRect/>
          </a:stretch>
        </p:blipFill>
        <p:spPr>
          <a:xfrm>
            <a:off x="2651234" y="4242153"/>
            <a:ext cx="3464952" cy="2083630"/>
          </a:xfrm>
          <a:prstGeom prst="rect">
            <a:avLst/>
          </a:prstGeom>
        </p:spPr>
      </p:pic>
    </p:spTree>
    <p:extLst>
      <p:ext uri="{BB962C8B-B14F-4D97-AF65-F5344CB8AC3E}">
        <p14:creationId xmlns:p14="http://schemas.microsoft.com/office/powerpoint/2010/main" val="182798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4D5F1-36D6-41A2-BCBC-F53F76F78CB9}"/>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1FBFFBB5-E7FB-4605-B699-68C845898E31}"/>
              </a:ext>
            </a:extLst>
          </p:cNvPr>
          <p:cNvSpPr>
            <a:spLocks noGrp="1"/>
          </p:cNvSpPr>
          <p:nvPr>
            <p:ph idx="1"/>
          </p:nvPr>
        </p:nvSpPr>
        <p:spPr/>
        <p:txBody>
          <a:bodyPr>
            <a:normAutofit/>
          </a:bodyPr>
          <a:lstStyle/>
          <a:p>
            <a:pPr>
              <a:spcAft>
                <a:spcPts val="1200"/>
              </a:spcAft>
              <a:buFont typeface="Wingdings" panose="05000000000000000000" pitchFamily="2" charset="2"/>
              <a:buChar char="p"/>
            </a:pPr>
            <a:r>
              <a:rPr lang="en-US" altLang="zh-CN" sz="2400" dirty="0"/>
              <a:t> what is rtklib</a:t>
            </a:r>
          </a:p>
          <a:p>
            <a:pPr>
              <a:spcAft>
                <a:spcPts val="1200"/>
              </a:spcAft>
              <a:buFont typeface="Wingdings" panose="05000000000000000000" pitchFamily="2" charset="2"/>
              <a:buChar char="p"/>
            </a:pPr>
            <a:r>
              <a:rPr lang="en-US" altLang="zh-CN" sz="2400" dirty="0"/>
              <a:t> rtklib tools supporting Aceinna Format</a:t>
            </a:r>
          </a:p>
          <a:p>
            <a:pPr>
              <a:spcAft>
                <a:spcPts val="1200"/>
              </a:spcAft>
              <a:buFont typeface="Wingdings" panose="05000000000000000000" pitchFamily="2" charset="2"/>
              <a:buChar char="p"/>
            </a:pPr>
            <a:r>
              <a:rPr lang="en-US" altLang="zh-CN" sz="2400" dirty="0"/>
              <a:t> aceinna data format</a:t>
            </a:r>
          </a:p>
          <a:p>
            <a:pPr>
              <a:spcAft>
                <a:spcPts val="1200"/>
              </a:spcAft>
              <a:buFont typeface="Wingdings" panose="05000000000000000000" pitchFamily="2" charset="2"/>
              <a:buChar char="p"/>
            </a:pPr>
            <a:r>
              <a:rPr lang="en-US" altLang="zh-CN" sz="2400" dirty="0"/>
              <a:t> use strsvr to decode aceinna-user data</a:t>
            </a:r>
          </a:p>
          <a:p>
            <a:pPr>
              <a:spcAft>
                <a:spcPts val="1200"/>
              </a:spcAft>
              <a:buFont typeface="Wingdings" panose="05000000000000000000" pitchFamily="2" charset="2"/>
              <a:buChar char="p"/>
            </a:pPr>
            <a:r>
              <a:rPr lang="en-US" altLang="zh-CN" sz="2400" dirty="0"/>
              <a:t> use rtknavi to decode aceinna-user data</a:t>
            </a:r>
          </a:p>
          <a:p>
            <a:pPr>
              <a:spcAft>
                <a:spcPts val="1200"/>
              </a:spcAft>
              <a:buFont typeface="Wingdings" panose="05000000000000000000" pitchFamily="2" charset="2"/>
              <a:buChar char="p"/>
            </a:pPr>
            <a:r>
              <a:rPr lang="en-US" altLang="zh-CN" sz="2400" dirty="0"/>
              <a:t> use rtknavi to decode aceinna-raw data</a:t>
            </a:r>
            <a:endParaRPr lang="zh-CN" altLang="en-US" sz="2400" dirty="0"/>
          </a:p>
        </p:txBody>
      </p:sp>
    </p:spTree>
    <p:extLst>
      <p:ext uri="{BB962C8B-B14F-4D97-AF65-F5344CB8AC3E}">
        <p14:creationId xmlns:p14="http://schemas.microsoft.com/office/powerpoint/2010/main" val="307863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987552"/>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“serial”  in the type option</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800" dirty="0">
                <a:latin typeface="Arial" panose="020B0604020202020204" pitchFamily="34" charset="0"/>
                <a:ea typeface="微软雅黑" panose="020B0503020204020204" pitchFamily="34" charset="-122"/>
              </a:rPr>
              <a:t>Click the opt button to open the Serial Options dialog</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2">
            <a:extLst>
              <a:ext uri="{FF2B5EF4-FFF2-40B4-BE49-F238E27FC236}">
                <a16:creationId xmlns:a16="http://schemas.microsoft.com/office/drawing/2014/main" id="{742FF78A-8133-4161-8355-401D66961BED}"/>
              </a:ext>
            </a:extLst>
          </p:cNvPr>
          <p:cNvPicPr/>
          <p:nvPr/>
        </p:nvPicPr>
        <p:blipFill>
          <a:blip r:embed="rId2"/>
          <a:stretch>
            <a:fillRect/>
          </a:stretch>
        </p:blipFill>
        <p:spPr>
          <a:xfrm>
            <a:off x="2544208" y="1499023"/>
            <a:ext cx="3553812" cy="2255468"/>
          </a:xfrm>
          <a:prstGeom prst="rect">
            <a:avLst/>
          </a:prstGeom>
        </p:spPr>
      </p:pic>
      <p:pic>
        <p:nvPicPr>
          <p:cNvPr id="6" name="Drawing 3">
            <a:extLst>
              <a:ext uri="{FF2B5EF4-FFF2-40B4-BE49-F238E27FC236}">
                <a16:creationId xmlns:a16="http://schemas.microsoft.com/office/drawing/2014/main" id="{C506AA99-2EFE-45BB-B0CA-60208B05258F}"/>
              </a:ext>
            </a:extLst>
          </p:cNvPr>
          <p:cNvPicPr/>
          <p:nvPr/>
        </p:nvPicPr>
        <p:blipFill>
          <a:blip r:embed="rId3"/>
          <a:stretch>
            <a:fillRect/>
          </a:stretch>
        </p:blipFill>
        <p:spPr>
          <a:xfrm>
            <a:off x="2544208" y="4143904"/>
            <a:ext cx="3648999" cy="2121325"/>
          </a:xfrm>
          <a:prstGeom prst="rect">
            <a:avLst/>
          </a:prstGeom>
        </p:spPr>
      </p:pic>
    </p:spTree>
    <p:extLst>
      <p:ext uri="{BB962C8B-B14F-4D97-AF65-F5344CB8AC3E}">
        <p14:creationId xmlns:p14="http://schemas.microsoft.com/office/powerpoint/2010/main" val="132128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Select the first serial port in the serial Options dialog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2D868CD-8FCE-48B7-85C5-2E548349286A}"/>
              </a:ext>
            </a:extLst>
          </p:cNvPr>
          <p:cNvPicPr/>
          <p:nvPr/>
        </p:nvPicPr>
        <p:blipFill>
          <a:blip r:embed="rId2"/>
          <a:stretch>
            <a:fillRect/>
          </a:stretch>
        </p:blipFill>
        <p:spPr>
          <a:xfrm>
            <a:off x="2666047" y="2086610"/>
            <a:ext cx="3811905" cy="2684780"/>
          </a:xfrm>
          <a:prstGeom prst="rect">
            <a:avLst/>
          </a:prstGeom>
        </p:spPr>
      </p:pic>
    </p:spTree>
    <p:extLst>
      <p:ext uri="{BB962C8B-B14F-4D97-AF65-F5344CB8AC3E}">
        <p14:creationId xmlns:p14="http://schemas.microsoft.com/office/powerpoint/2010/main" val="149832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5">
            <a:extLst>
              <a:ext uri="{FF2B5EF4-FFF2-40B4-BE49-F238E27FC236}">
                <a16:creationId xmlns:a16="http://schemas.microsoft.com/office/drawing/2014/main" id="{8BD69015-3A6C-4D13-9742-CDFDE5005443}"/>
              </a:ext>
            </a:extLst>
          </p:cNvPr>
          <p:cNvPicPr/>
          <p:nvPr/>
        </p:nvPicPr>
        <p:blipFill>
          <a:blip r:embed="rId2"/>
          <a:stretch>
            <a:fillRect/>
          </a:stretch>
        </p:blipFill>
        <p:spPr>
          <a:xfrm>
            <a:off x="2670175" y="2089467"/>
            <a:ext cx="3803650" cy="2679065"/>
          </a:xfrm>
          <a:prstGeom prst="rect">
            <a:avLst/>
          </a:prstGeom>
        </p:spPr>
      </p:pic>
    </p:spTree>
    <p:extLst>
      <p:ext uri="{BB962C8B-B14F-4D97-AF65-F5344CB8AC3E}">
        <p14:creationId xmlns:p14="http://schemas.microsoft.com/office/powerpoint/2010/main" val="1113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Format is selected as Aceinna-user</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4980B15-FA9E-4D26-9DF5-EDBD8672BD56}"/>
              </a:ext>
            </a:extLst>
          </p:cNvPr>
          <p:cNvPicPr/>
          <p:nvPr/>
        </p:nvPicPr>
        <p:blipFill>
          <a:blip r:embed="rId2"/>
          <a:stretch>
            <a:fillRect/>
          </a:stretch>
        </p:blipFill>
        <p:spPr>
          <a:xfrm>
            <a:off x="2666047" y="2086610"/>
            <a:ext cx="3811905" cy="2684780"/>
          </a:xfrm>
          <a:prstGeom prst="rect">
            <a:avLst/>
          </a:prstGeom>
        </p:spPr>
      </p:pic>
    </p:spTree>
    <p:extLst>
      <p:ext uri="{BB962C8B-B14F-4D97-AF65-F5344CB8AC3E}">
        <p14:creationId xmlns:p14="http://schemas.microsoft.com/office/powerpoint/2010/main" val="165997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log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Click the ‘L’ button to open Log Streams</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dialog.</a:t>
            </a:r>
          </a:p>
        </p:txBody>
      </p:sp>
      <p:pic>
        <p:nvPicPr>
          <p:cNvPr id="6" name="图片 5">
            <a:extLst>
              <a:ext uri="{FF2B5EF4-FFF2-40B4-BE49-F238E27FC236}">
                <a16:creationId xmlns:a16="http://schemas.microsoft.com/office/drawing/2014/main" id="{1126BC33-708C-4015-B96D-2B4EE18512CA}"/>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419245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output log files path</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Check (6)Rover ,select File type and input the log file paths. Click OK button</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7" name="图片 6">
            <a:extLst>
              <a:ext uri="{FF2B5EF4-FFF2-40B4-BE49-F238E27FC236}">
                <a16:creationId xmlns:a16="http://schemas.microsoft.com/office/drawing/2014/main" id="{F873650A-43A6-4115-9A9D-6CB785044BD2}"/>
              </a:ext>
            </a:extLst>
          </p:cNvPr>
          <p:cNvPicPr/>
          <p:nvPr/>
        </p:nvPicPr>
        <p:blipFill>
          <a:blip r:embed="rId2"/>
          <a:stretch>
            <a:fillRect/>
          </a:stretch>
        </p:blipFill>
        <p:spPr>
          <a:xfrm>
            <a:off x="2878772" y="2465705"/>
            <a:ext cx="3386455" cy="1926590"/>
          </a:xfrm>
          <a:prstGeom prst="rect">
            <a:avLst/>
          </a:prstGeom>
        </p:spPr>
      </p:pic>
    </p:spTree>
    <p:extLst>
      <p:ext uri="{BB962C8B-B14F-4D97-AF65-F5344CB8AC3E}">
        <p14:creationId xmlns:p14="http://schemas.microsoft.com/office/powerpoint/2010/main" val="1487207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start button to start receiving the data</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5" name="图片 4">
            <a:extLst>
              <a:ext uri="{FF2B5EF4-FFF2-40B4-BE49-F238E27FC236}">
                <a16:creationId xmlns:a16="http://schemas.microsoft.com/office/drawing/2014/main" id="{20DA3CCF-216C-443B-9E4A-D736A793E8A9}"/>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57529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When receiving the data,  the SNR bar is plotted</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latin typeface="Arial" panose="020B0604020202020204" pitchFamily="34" charset="0"/>
                <a:ea typeface="微软雅黑" panose="020B0503020204020204" pitchFamily="34" charset="-122"/>
                <a:cs typeface="Times New Roman" panose="02020603050405020304" pitchFamily="18" charset="0"/>
              </a:rPr>
              <a:t> Click the arrow button to switch view (SNR bar, sky map, positioning coordinates, horizontal error scatter, position error timeseries in north, east and up)</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86928DC-D602-4EAD-9CD4-04FE08038B54}"/>
              </a:ext>
            </a:extLst>
          </p:cNvPr>
          <p:cNvPicPr/>
          <p:nvPr/>
        </p:nvPicPr>
        <p:blipFill>
          <a:blip r:embed="rId2"/>
          <a:stretch>
            <a:fillRect/>
          </a:stretch>
        </p:blipFill>
        <p:spPr>
          <a:xfrm>
            <a:off x="1437467" y="2646333"/>
            <a:ext cx="6645910" cy="2928620"/>
          </a:xfrm>
          <a:prstGeom prst="rect">
            <a:avLst/>
          </a:prstGeom>
        </p:spPr>
      </p:pic>
    </p:spTree>
    <p:extLst>
      <p:ext uri="{BB962C8B-B14F-4D97-AF65-F5344CB8AC3E}">
        <p14:creationId xmlns:p14="http://schemas.microsoft.com/office/powerpoint/2010/main" val="51621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The sky map.</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C74069E-0ED8-429F-B814-CD885F801176}"/>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856113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Both</a:t>
            </a:r>
            <a:r>
              <a:rPr lang="en-US" altLang="zh-CN" sz="1800" dirty="0">
                <a:effectLst/>
                <a:latin typeface="微软雅黑" panose="020B0503020204020204" pitchFamily="34" charset="-122"/>
                <a:cs typeface="Times New Roman" panose="02020603050405020304" pitchFamily="18" charset="0"/>
              </a:rPr>
              <a:t> sky map and </a:t>
            </a:r>
            <a:r>
              <a:rPr lang="en-US" altLang="zh-CN" sz="1800" dirty="0">
                <a:effectLst/>
                <a:latin typeface="Arial" panose="020B0604020202020204" pitchFamily="34" charset="0"/>
                <a:ea typeface="微软雅黑" panose="020B0503020204020204" pitchFamily="34" charset="-122"/>
              </a:rPr>
              <a:t>SNR 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A8EB156-DEDD-495B-96C8-3C258FFD6088}"/>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420017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What is rtklib</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72330"/>
            <a:ext cx="8616950" cy="5205054"/>
          </a:xfrm>
        </p:spPr>
        <p:txBody>
          <a:bodyPr>
            <a:normAutofit/>
          </a:bodyPr>
          <a:lstStyle/>
          <a:p>
            <a:pPr indent="0">
              <a:lnSpc>
                <a:spcPct val="200000"/>
              </a:lnSpc>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rtklib</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 is an open-source program package for standard and precise positioning with GNSS (global</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effectLst/>
                <a:latin typeface="微软雅黑" panose="020B0503020204020204" pitchFamily="34" charset="-122"/>
                <a:cs typeface="Times New Roman" panose="02020603050405020304" pitchFamily="18" charset="0"/>
              </a:rPr>
              <a:t>navigation satellite system).</a:t>
            </a:r>
            <a:r>
              <a:rPr lang="en-US" altLang="zh-CN" sz="1600" dirty="0">
                <a:effectLst/>
                <a:latin typeface="PalatinoLinotype-Roman"/>
                <a:ea typeface="微软雅黑" panose="020B0503020204020204" pitchFamily="34" charset="-122"/>
                <a:cs typeface="PalatinoLinotype-Roman"/>
              </a:rPr>
              <a:t> </a:t>
            </a:r>
            <a:r>
              <a:rPr lang="en-US" altLang="zh-CN" sz="1600" dirty="0">
                <a:effectLst/>
                <a:latin typeface="微软雅黑" panose="020B0503020204020204" pitchFamily="34" charset="-122"/>
                <a:cs typeface="Times New Roman" panose="02020603050405020304" pitchFamily="18" charset="0"/>
              </a:rPr>
              <a:t>It supports standard and precise positioning algorithms with GPS, GLONASS, Galileo, QZSS, BeiDou and SBAS</a:t>
            </a:r>
            <a:r>
              <a:rPr lang="en-US" altLang="zh-CN" sz="1800" dirty="0">
                <a:effectLst/>
                <a:latin typeface="微软雅黑" panose="020B0503020204020204" pitchFamily="34" charset="-122"/>
                <a:cs typeface="Times New Roman" panose="02020603050405020304" pitchFamily="18" charset="0"/>
              </a:rPr>
              <a:t>.</a:t>
            </a:r>
            <a:endParaRPr lang="en-US" altLang="zh-CN" sz="1600" dirty="0"/>
          </a:p>
        </p:txBody>
      </p:sp>
      <p:pic>
        <p:nvPicPr>
          <p:cNvPr id="4" name="图片 3">
            <a:extLst>
              <a:ext uri="{FF2B5EF4-FFF2-40B4-BE49-F238E27FC236}">
                <a16:creationId xmlns:a16="http://schemas.microsoft.com/office/drawing/2014/main" id="{F6365617-D405-453F-AF9C-9DC6C31EB1AC}"/>
              </a:ext>
            </a:extLst>
          </p:cNvPr>
          <p:cNvPicPr>
            <a:picLocks noChangeAspect="1"/>
          </p:cNvPicPr>
          <p:nvPr/>
        </p:nvPicPr>
        <p:blipFill>
          <a:blip r:embed="rId2"/>
          <a:stretch>
            <a:fillRect/>
          </a:stretch>
        </p:blipFill>
        <p:spPr>
          <a:xfrm>
            <a:off x="1572550" y="2780104"/>
            <a:ext cx="5916349" cy="3329167"/>
          </a:xfrm>
          <a:prstGeom prst="rect">
            <a:avLst/>
          </a:prstGeom>
        </p:spPr>
      </p:pic>
    </p:spTree>
    <p:extLst>
      <p:ext uri="{BB962C8B-B14F-4D97-AF65-F5344CB8AC3E}">
        <p14:creationId xmlns:p14="http://schemas.microsoft.com/office/powerpoint/2010/main" val="368905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Gnd Trk</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E8515CD-EC0D-43ED-9067-761D2ACF8301}"/>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147458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Plot button to open RTKPLOT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1CDCC7C-647B-4313-9E14-800E592FFE22}"/>
              </a:ext>
            </a:extLst>
          </p:cNvPr>
          <p:cNvPicPr/>
          <p:nvPr/>
        </p:nvPicPr>
        <p:blipFill>
          <a:blip r:embed="rId2"/>
          <a:stretch>
            <a:fillRect/>
          </a:stretch>
        </p:blipFill>
        <p:spPr>
          <a:xfrm>
            <a:off x="1249045" y="1964690"/>
            <a:ext cx="6645910" cy="2928620"/>
          </a:xfrm>
          <a:prstGeom prst="rect">
            <a:avLst/>
          </a:prstGeom>
        </p:spPr>
      </p:pic>
    </p:spTree>
    <p:extLst>
      <p:ext uri="{BB962C8B-B14F-4D97-AF65-F5344CB8AC3E}">
        <p14:creationId xmlns:p14="http://schemas.microsoft.com/office/powerpoint/2010/main" val="685971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RTKPLOT dialog</a:t>
            </a:r>
            <a:r>
              <a:rPr lang="en-US" altLang="zh-CN" sz="1800" dirty="0">
                <a:effectLst/>
                <a:latin typeface="微软雅黑" panose="020B0503020204020204" pitchFamily="34" charset="-122"/>
                <a:cs typeface="Times New Roman" panose="02020603050405020304" pitchFamily="18" charset="0"/>
              </a:rPr>
              <a:t>.</a:t>
            </a:r>
            <a:r>
              <a:rPr lang="en-US" altLang="zh-CN" sz="1800" dirty="0">
                <a:latin typeface="Arial" panose="020B0604020202020204" pitchFamily="34" charset="0"/>
                <a:ea typeface="微软雅黑" panose="020B0503020204020204" pitchFamily="34" charset="-122"/>
              </a:rPr>
              <a:t> Select the drop-down list to switch views</a:t>
            </a:r>
            <a:r>
              <a:rPr lang="en-US" altLang="zh-CN" sz="1800" dirty="0">
                <a:latin typeface="微软雅黑" panose="020B0503020204020204" pitchFamily="34" charset="-122"/>
                <a:cs typeface="Times New Roman" panose="02020603050405020304" pitchFamily="18" charset="0"/>
              </a:rPr>
              <a:t>. </a:t>
            </a:r>
            <a:r>
              <a:rPr lang="en-US" altLang="zh-CN" sz="1800" dirty="0">
                <a:latin typeface="Arial" panose="020B0604020202020204" pitchFamily="34" charset="0"/>
                <a:ea typeface="微软雅黑" panose="020B0503020204020204" pitchFamily="34" charset="-122"/>
              </a:rPr>
              <a:t>The Position error time series are plotted.</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954FF67-5FBE-411B-8B49-9F4601BA51BB}"/>
              </a:ext>
            </a:extLst>
          </p:cNvPr>
          <p:cNvPicPr/>
          <p:nvPr/>
        </p:nvPicPr>
        <p:blipFill>
          <a:blip r:embed="rId2"/>
          <a:stretch>
            <a:fillRect/>
          </a:stretch>
        </p:blipFill>
        <p:spPr>
          <a:xfrm>
            <a:off x="222250" y="2325231"/>
            <a:ext cx="4236085" cy="3375660"/>
          </a:xfrm>
          <a:prstGeom prst="rect">
            <a:avLst/>
          </a:prstGeom>
        </p:spPr>
      </p:pic>
      <p:pic>
        <p:nvPicPr>
          <p:cNvPr id="7" name="图片 6">
            <a:extLst>
              <a:ext uri="{FF2B5EF4-FFF2-40B4-BE49-F238E27FC236}">
                <a16:creationId xmlns:a16="http://schemas.microsoft.com/office/drawing/2014/main" id="{916652DF-558C-456A-A0D3-76EA415F4239}"/>
              </a:ext>
            </a:extLst>
          </p:cNvPr>
          <p:cNvPicPr/>
          <p:nvPr/>
        </p:nvPicPr>
        <p:blipFill>
          <a:blip r:embed="rId3"/>
          <a:stretch>
            <a:fillRect/>
          </a:stretch>
        </p:blipFill>
        <p:spPr>
          <a:xfrm>
            <a:off x="4572000" y="2352536"/>
            <a:ext cx="4201160" cy="3348355"/>
          </a:xfrm>
          <a:prstGeom prst="rect">
            <a:avLst/>
          </a:prstGeom>
        </p:spPr>
      </p:pic>
    </p:spTree>
    <p:extLst>
      <p:ext uri="{BB962C8B-B14F-4D97-AF65-F5344CB8AC3E}">
        <p14:creationId xmlns:p14="http://schemas.microsoft.com/office/powerpoint/2010/main" val="3946465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111125" y="914929"/>
            <a:ext cx="89217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Stop button to stop receiving data</a:t>
            </a:r>
            <a:r>
              <a:rPr lang="en-US" altLang="zh-CN" sz="1800" dirty="0">
                <a:latin typeface="微软雅黑" panose="020B0503020204020204" pitchFamily="34" charset="-122"/>
                <a:cs typeface="Times New Roman" panose="02020603050405020304" pitchFamily="18" charset="0"/>
              </a:rPr>
              <a:t>. The output file is saved in the selected output path.</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7B04901-DB22-4D45-9429-8E54D7858147}"/>
              </a:ext>
            </a:extLst>
          </p:cNvPr>
          <p:cNvPicPr/>
          <p:nvPr/>
        </p:nvPicPr>
        <p:blipFill>
          <a:blip r:embed="rId2"/>
          <a:stretch>
            <a:fillRect/>
          </a:stretch>
        </p:blipFill>
        <p:spPr>
          <a:xfrm>
            <a:off x="1207770" y="1773929"/>
            <a:ext cx="6645910" cy="2928620"/>
          </a:xfrm>
          <a:prstGeom prst="rect">
            <a:avLst/>
          </a:prstGeom>
        </p:spPr>
      </p:pic>
      <p:pic>
        <p:nvPicPr>
          <p:cNvPr id="6" name="图片 5">
            <a:extLst>
              <a:ext uri="{FF2B5EF4-FFF2-40B4-BE49-F238E27FC236}">
                <a16:creationId xmlns:a16="http://schemas.microsoft.com/office/drawing/2014/main" id="{68775011-10D6-42AB-A895-7A35D9BB9F05}"/>
              </a:ext>
            </a:extLst>
          </p:cNvPr>
          <p:cNvPicPr/>
          <p:nvPr/>
        </p:nvPicPr>
        <p:blipFill>
          <a:blip r:embed="rId3"/>
          <a:stretch>
            <a:fillRect/>
          </a:stretch>
        </p:blipFill>
        <p:spPr>
          <a:xfrm>
            <a:off x="2317115" y="4949248"/>
            <a:ext cx="4427220" cy="1304290"/>
          </a:xfrm>
          <a:prstGeom prst="rect">
            <a:avLst/>
          </a:prstGeom>
        </p:spPr>
      </p:pic>
    </p:spTree>
    <p:extLst>
      <p:ext uri="{BB962C8B-B14F-4D97-AF65-F5344CB8AC3E}">
        <p14:creationId xmlns:p14="http://schemas.microsoft.com/office/powerpoint/2010/main" val="4021286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aceinna-raw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Aceinna-raw data contains the original data of rover station and base station. Using rtklibnavi to connect the third serial port of openrtk330,  the rover station and the base station information can be read at the same time. These data can be displayed by SNR plot, sky map, baseline and GND Trk. At the same time, these data can also be used for RTK processing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EB0D6CC-657C-4D3D-ACE1-D26B4963532C}"/>
              </a:ext>
            </a:extLst>
          </p:cNvPr>
          <p:cNvPicPr/>
          <p:nvPr/>
        </p:nvPicPr>
        <p:blipFill>
          <a:blip r:embed="rId2"/>
          <a:stretch>
            <a:fillRect/>
          </a:stretch>
        </p:blipFill>
        <p:spPr>
          <a:xfrm>
            <a:off x="1632585" y="3759636"/>
            <a:ext cx="2939415" cy="2206625"/>
          </a:xfrm>
          <a:prstGeom prst="rect">
            <a:avLst/>
          </a:prstGeom>
        </p:spPr>
      </p:pic>
      <p:pic>
        <p:nvPicPr>
          <p:cNvPr id="9" name="图片 8">
            <a:extLst>
              <a:ext uri="{FF2B5EF4-FFF2-40B4-BE49-F238E27FC236}">
                <a16:creationId xmlns:a16="http://schemas.microsoft.com/office/drawing/2014/main" id="{2F9CDF1B-AF61-40BC-8D18-3D0093134693}"/>
              </a:ext>
            </a:extLst>
          </p:cNvPr>
          <p:cNvPicPr/>
          <p:nvPr/>
        </p:nvPicPr>
        <p:blipFill>
          <a:blip r:embed="rId3"/>
          <a:stretch>
            <a:fillRect/>
          </a:stretch>
        </p:blipFill>
        <p:spPr>
          <a:xfrm>
            <a:off x="4572000" y="3783765"/>
            <a:ext cx="2875280" cy="2158365"/>
          </a:xfrm>
          <a:prstGeom prst="rect">
            <a:avLst/>
          </a:prstGeom>
        </p:spPr>
      </p:pic>
    </p:spTree>
    <p:extLst>
      <p:ext uri="{BB962C8B-B14F-4D97-AF65-F5344CB8AC3E}">
        <p14:creationId xmlns:p14="http://schemas.microsoft.com/office/powerpoint/2010/main" val="1254691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fontScale="90000"/>
          </a:bodyPr>
          <a:lstStyle/>
          <a:p>
            <a:r>
              <a:rPr lang="en-US" altLang="zh-CN" dirty="0"/>
              <a:t>Use RTKLIBNAVI to decode aceinna-raw data</a:t>
            </a:r>
            <a:endParaRPr lang="zh-CN" altLang="en-US" dirty="0"/>
          </a:p>
        </p:txBody>
      </p:sp>
      <p:pic>
        <p:nvPicPr>
          <p:cNvPr id="6" name="图片 5">
            <a:extLst>
              <a:ext uri="{FF2B5EF4-FFF2-40B4-BE49-F238E27FC236}">
                <a16:creationId xmlns:a16="http://schemas.microsoft.com/office/drawing/2014/main" id="{F513A5DC-A38C-4E1C-8794-5FE72BF0C39D}"/>
              </a:ext>
            </a:extLst>
          </p:cNvPr>
          <p:cNvPicPr/>
          <p:nvPr/>
        </p:nvPicPr>
        <p:blipFill>
          <a:blip r:embed="rId2"/>
          <a:stretch>
            <a:fillRect/>
          </a:stretch>
        </p:blipFill>
        <p:spPr>
          <a:xfrm>
            <a:off x="1649730" y="2417969"/>
            <a:ext cx="2922270" cy="2193290"/>
          </a:xfrm>
          <a:prstGeom prst="rect">
            <a:avLst/>
          </a:prstGeom>
        </p:spPr>
      </p:pic>
      <p:pic>
        <p:nvPicPr>
          <p:cNvPr id="7" name="图片 6">
            <a:extLst>
              <a:ext uri="{FF2B5EF4-FFF2-40B4-BE49-F238E27FC236}">
                <a16:creationId xmlns:a16="http://schemas.microsoft.com/office/drawing/2014/main" id="{FC51AD82-BF37-456F-BB36-057A2187F0BC}"/>
              </a:ext>
            </a:extLst>
          </p:cNvPr>
          <p:cNvPicPr/>
          <p:nvPr/>
        </p:nvPicPr>
        <p:blipFill>
          <a:blip r:embed="rId3"/>
          <a:stretch>
            <a:fillRect/>
          </a:stretch>
        </p:blipFill>
        <p:spPr>
          <a:xfrm>
            <a:off x="4572000" y="2423684"/>
            <a:ext cx="2914015" cy="2187575"/>
          </a:xfrm>
          <a:prstGeom prst="rect">
            <a:avLst/>
          </a:prstGeom>
        </p:spPr>
      </p:pic>
      <p:sp>
        <p:nvSpPr>
          <p:cNvPr id="10" name="文本框 9">
            <a:extLst>
              <a:ext uri="{FF2B5EF4-FFF2-40B4-BE49-F238E27FC236}">
                <a16:creationId xmlns:a16="http://schemas.microsoft.com/office/drawing/2014/main" id="{17214275-34C2-4A24-BFB7-F1E3EBC6FDC7}"/>
              </a:ext>
            </a:extLst>
          </p:cNvPr>
          <p:cNvSpPr txBox="1"/>
          <p:nvPr/>
        </p:nvSpPr>
        <p:spPr>
          <a:xfrm>
            <a:off x="2150615" y="4936854"/>
            <a:ext cx="4842769" cy="369332"/>
          </a:xfrm>
          <a:prstGeom prst="rect">
            <a:avLst/>
          </a:prstGeom>
          <a:noFill/>
        </p:spPr>
        <p:txBody>
          <a:bodyPr wrap="square">
            <a:spAutoFit/>
          </a:bodyPr>
          <a:lstStyle/>
          <a:p>
            <a:r>
              <a:rPr lang="en-US" altLang="zh-CN" sz="1800" dirty="0">
                <a:effectLst/>
                <a:latin typeface="微软雅黑" panose="020B0503020204020204" pitchFamily="34" charset="-122"/>
                <a:cs typeface="Times New Roman" panose="02020603050405020304" pitchFamily="18" charset="0"/>
              </a:rPr>
              <a:t>SNR plot, star map, baseline and GND Trk</a:t>
            </a:r>
            <a:endParaRPr lang="zh-CN" altLang="en-US" dirty="0"/>
          </a:p>
        </p:txBody>
      </p:sp>
    </p:spTree>
    <p:extLst>
      <p:ext uri="{BB962C8B-B14F-4D97-AF65-F5344CB8AC3E}">
        <p14:creationId xmlns:p14="http://schemas.microsoft.com/office/powerpoint/2010/main" val="94084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‘I’ button to open Input Streams</a:t>
            </a:r>
            <a:r>
              <a:rPr lang="en-US" altLang="zh-CN" sz="1800" dirty="0">
                <a:effectLst/>
                <a:latin typeface="微软雅黑" panose="020B0503020204020204" pitchFamily="34" charset="-122"/>
                <a:cs typeface="Times New Roman" panose="02020603050405020304" pitchFamily="18" charset="0"/>
              </a:rPr>
              <a:t> dialog.</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0">
            <a:extLst>
              <a:ext uri="{FF2B5EF4-FFF2-40B4-BE49-F238E27FC236}">
                <a16:creationId xmlns:a16="http://schemas.microsoft.com/office/drawing/2014/main" id="{4DE85DF4-D306-46A2-9229-202DD42E0AA9}"/>
              </a:ext>
            </a:extLst>
          </p:cNvPr>
          <p:cNvPicPr/>
          <p:nvPr/>
        </p:nvPicPr>
        <p:blipFill>
          <a:blip r:embed="rId2"/>
          <a:stretch>
            <a:fillRect/>
          </a:stretch>
        </p:blipFill>
        <p:spPr>
          <a:xfrm>
            <a:off x="1897062" y="1884943"/>
            <a:ext cx="5267325" cy="2228215"/>
          </a:xfrm>
          <a:prstGeom prst="rect">
            <a:avLst/>
          </a:prstGeom>
        </p:spPr>
      </p:pic>
    </p:spTree>
    <p:extLst>
      <p:ext uri="{BB962C8B-B14F-4D97-AF65-F5344CB8AC3E}">
        <p14:creationId xmlns:p14="http://schemas.microsoft.com/office/powerpoint/2010/main" val="3532622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Check (1) Rover in the Input Streams</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1">
            <a:extLst>
              <a:ext uri="{FF2B5EF4-FFF2-40B4-BE49-F238E27FC236}">
                <a16:creationId xmlns:a16="http://schemas.microsoft.com/office/drawing/2014/main" id="{8321A779-1A5F-416F-955A-E059D6693722}"/>
              </a:ext>
            </a:extLst>
          </p:cNvPr>
          <p:cNvPicPr/>
          <p:nvPr/>
        </p:nvPicPr>
        <p:blipFill>
          <a:blip r:embed="rId2"/>
          <a:stretch>
            <a:fillRect/>
          </a:stretch>
        </p:blipFill>
        <p:spPr>
          <a:xfrm>
            <a:off x="2705735" y="2237740"/>
            <a:ext cx="3732530" cy="2382520"/>
          </a:xfrm>
          <a:prstGeom prst="rect">
            <a:avLst/>
          </a:prstGeom>
        </p:spPr>
      </p:pic>
    </p:spTree>
    <p:extLst>
      <p:ext uri="{BB962C8B-B14F-4D97-AF65-F5344CB8AC3E}">
        <p14:creationId xmlns:p14="http://schemas.microsoft.com/office/powerpoint/2010/main" val="2538262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Select serial in the type option</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2">
            <a:extLst>
              <a:ext uri="{FF2B5EF4-FFF2-40B4-BE49-F238E27FC236}">
                <a16:creationId xmlns:a16="http://schemas.microsoft.com/office/drawing/2014/main" id="{DE7155B4-2C94-4CA7-A03E-1F383214EA74}"/>
              </a:ext>
            </a:extLst>
          </p:cNvPr>
          <p:cNvPicPr/>
          <p:nvPr/>
        </p:nvPicPr>
        <p:blipFill>
          <a:blip r:embed="rId2"/>
          <a:stretch>
            <a:fillRect/>
          </a:stretch>
        </p:blipFill>
        <p:spPr>
          <a:xfrm>
            <a:off x="2689542" y="2219642"/>
            <a:ext cx="3764915" cy="2418715"/>
          </a:xfrm>
          <a:prstGeom prst="rect">
            <a:avLst/>
          </a:prstGeom>
        </p:spPr>
      </p:pic>
    </p:spTree>
    <p:extLst>
      <p:ext uri="{BB962C8B-B14F-4D97-AF65-F5344CB8AC3E}">
        <p14:creationId xmlns:p14="http://schemas.microsoft.com/office/powerpoint/2010/main" val="3825623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opt button to open the Serial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3">
            <a:extLst>
              <a:ext uri="{FF2B5EF4-FFF2-40B4-BE49-F238E27FC236}">
                <a16:creationId xmlns:a16="http://schemas.microsoft.com/office/drawing/2014/main" id="{9FB5081F-E7DE-4BE8-B7E0-603AEE1EBFC2}"/>
              </a:ext>
            </a:extLst>
          </p:cNvPr>
          <p:cNvPicPr/>
          <p:nvPr/>
        </p:nvPicPr>
        <p:blipFill>
          <a:blip r:embed="rId2"/>
          <a:stretch>
            <a:fillRect/>
          </a:stretch>
        </p:blipFill>
        <p:spPr>
          <a:xfrm>
            <a:off x="2675255" y="2213927"/>
            <a:ext cx="3793490" cy="2430145"/>
          </a:xfrm>
          <a:prstGeom prst="rect">
            <a:avLst/>
          </a:prstGeom>
        </p:spPr>
      </p:pic>
    </p:spTree>
    <p:extLst>
      <p:ext uri="{BB962C8B-B14F-4D97-AF65-F5344CB8AC3E}">
        <p14:creationId xmlns:p14="http://schemas.microsoft.com/office/powerpoint/2010/main" val="227916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Rtklib tools supporting Aceinna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fontScale="92500" lnSpcReduction="10000"/>
          </a:bodyPr>
          <a:lstStyle/>
          <a:p>
            <a:pPr indent="0">
              <a:lnSpc>
                <a:spcPct val="200000"/>
              </a:lnSpc>
              <a:spcBef>
                <a:spcPts val="600"/>
              </a:spcBef>
              <a:buNone/>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tklib tools supporting aceinna </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ormat is a special version of rtklib which supports aceinna data format to display data, decode data, save data and also plotting and RTK processing.</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spcBef>
                <a:spcPts val="600"/>
              </a:spcBef>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rtklib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with Aceinna format binary version:</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hlinkClick r:id="rId2"/>
              </a:rPr>
              <a:t>https://github.com/Aceinna/rtklib_bin_aceinna</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spcBef>
                <a:spcPts val="600"/>
              </a:spcBef>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rtklib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with Aceinna format source version:</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hlinkClick r:id="rId3"/>
              </a:rPr>
              <a:t>https://github.com/Aceinna/rtklib_aceinna</a:t>
            </a:r>
            <a:endParaRPr lang="en-US" altLang="zh-CN" sz="1800" u="sng" dirty="0">
              <a:solidFill>
                <a:srgbClr val="0563C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600"/>
              </a:spcBef>
              <a:buNone/>
            </a:pPr>
            <a:r>
              <a:rPr lang="en-US" altLang="zh-CN" sz="14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 special OpenRTK330LI firmware “OpenRTK330L-GNSS_RTK_INS_NEW_DATA_FORMAT.bin”supports</a:t>
            </a:r>
          </a:p>
          <a:p>
            <a:pPr marL="0" indent="0">
              <a:lnSpc>
                <a:spcPct val="200000"/>
              </a:lnSpc>
              <a:spcBef>
                <a:spcPts val="600"/>
              </a:spcBef>
              <a:buNone/>
            </a:pPr>
            <a:r>
              <a:rPr lang="en-US" altLang="zh-CN" sz="14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new aceinna data format output.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 The download links is as follow</a:t>
            </a:r>
          </a:p>
          <a:p>
            <a:pPr marL="0" indent="0">
              <a:lnSpc>
                <a:spcPct val="200000"/>
              </a:lnSpc>
              <a:spcBef>
                <a:spcPts val="600"/>
              </a:spcBef>
              <a:buNone/>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https://developers.aceinna.com/code/apps</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4160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the third serial port in the serial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4">
            <a:extLst>
              <a:ext uri="{FF2B5EF4-FFF2-40B4-BE49-F238E27FC236}">
                <a16:creationId xmlns:a16="http://schemas.microsoft.com/office/drawing/2014/main" id="{E9805937-2EEC-4970-9AA9-116DD4CB6920}"/>
              </a:ext>
            </a:extLst>
          </p:cNvPr>
          <p:cNvPicPr/>
          <p:nvPr/>
        </p:nvPicPr>
        <p:blipFill>
          <a:blip r:embed="rId2"/>
          <a:stretch>
            <a:fillRect/>
          </a:stretch>
        </p:blipFill>
        <p:spPr>
          <a:xfrm>
            <a:off x="2661920" y="2083752"/>
            <a:ext cx="3820160" cy="2690495"/>
          </a:xfrm>
          <a:prstGeom prst="rect">
            <a:avLst/>
          </a:prstGeom>
        </p:spPr>
      </p:pic>
    </p:spTree>
    <p:extLst>
      <p:ext uri="{BB962C8B-B14F-4D97-AF65-F5344CB8AC3E}">
        <p14:creationId xmlns:p14="http://schemas.microsoft.com/office/powerpoint/2010/main" val="324062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Bitrate is selected as 460800</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5">
            <a:extLst>
              <a:ext uri="{FF2B5EF4-FFF2-40B4-BE49-F238E27FC236}">
                <a16:creationId xmlns:a16="http://schemas.microsoft.com/office/drawing/2014/main" id="{853A0D47-79EC-4A04-A01E-A956603924D1}"/>
              </a:ext>
            </a:extLst>
          </p:cNvPr>
          <p:cNvPicPr/>
          <p:nvPr/>
        </p:nvPicPr>
        <p:blipFill>
          <a:blip r:embed="rId2"/>
          <a:stretch>
            <a:fillRect/>
          </a:stretch>
        </p:blipFill>
        <p:spPr>
          <a:xfrm>
            <a:off x="2670175" y="2089467"/>
            <a:ext cx="3803650" cy="2679065"/>
          </a:xfrm>
          <a:prstGeom prst="rect">
            <a:avLst/>
          </a:prstGeom>
        </p:spPr>
      </p:pic>
    </p:spTree>
    <p:extLst>
      <p:ext uri="{BB962C8B-B14F-4D97-AF65-F5344CB8AC3E}">
        <p14:creationId xmlns:p14="http://schemas.microsoft.com/office/powerpoint/2010/main" val="334668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Set input stream parameter</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Format is selected Aceinna-raw</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C51C6B26-C42B-4E1C-A391-8B2C8F43CE9E}"/>
              </a:ext>
            </a:extLst>
          </p:cNvPr>
          <p:cNvPicPr/>
          <p:nvPr/>
        </p:nvPicPr>
        <p:blipFill>
          <a:blip r:embed="rId2"/>
          <a:stretch>
            <a:fillRect/>
          </a:stretch>
        </p:blipFill>
        <p:spPr>
          <a:xfrm>
            <a:off x="2674302" y="2092325"/>
            <a:ext cx="3795395" cy="2673350"/>
          </a:xfrm>
          <a:prstGeom prst="rect">
            <a:avLst/>
          </a:prstGeom>
        </p:spPr>
      </p:pic>
    </p:spTree>
    <p:extLst>
      <p:ext uri="{BB962C8B-B14F-4D97-AF65-F5344CB8AC3E}">
        <p14:creationId xmlns:p14="http://schemas.microsoft.com/office/powerpoint/2010/main" val="3451320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 processing config</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Close the Input Streams dialog and click the options button to open the options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7">
            <a:extLst>
              <a:ext uri="{FF2B5EF4-FFF2-40B4-BE49-F238E27FC236}">
                <a16:creationId xmlns:a16="http://schemas.microsoft.com/office/drawing/2014/main" id="{D34314EC-0892-4DC5-B636-9482FFA562E3}"/>
              </a:ext>
            </a:extLst>
          </p:cNvPr>
          <p:cNvPicPr/>
          <p:nvPr/>
        </p:nvPicPr>
        <p:blipFill>
          <a:blip r:embed="rId2"/>
          <a:stretch>
            <a:fillRect/>
          </a:stretch>
        </p:blipFill>
        <p:spPr>
          <a:xfrm>
            <a:off x="1938337" y="2314892"/>
            <a:ext cx="5267325" cy="2228215"/>
          </a:xfrm>
          <a:prstGeom prst="rect">
            <a:avLst/>
          </a:prstGeom>
        </p:spPr>
      </p:pic>
    </p:spTree>
    <p:extLst>
      <p:ext uri="{BB962C8B-B14F-4D97-AF65-F5344CB8AC3E}">
        <p14:creationId xmlns:p14="http://schemas.microsoft.com/office/powerpoint/2010/main" val="337473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RTK processing config</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In the options dialog, choose the RTK posting mode option as “kinematic” or “static”</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Drawing 8">
            <a:extLst>
              <a:ext uri="{FF2B5EF4-FFF2-40B4-BE49-F238E27FC236}">
                <a16:creationId xmlns:a16="http://schemas.microsoft.com/office/drawing/2014/main" id="{A76C4404-2480-40EC-B385-437252652699}"/>
              </a:ext>
            </a:extLst>
          </p:cNvPr>
          <p:cNvPicPr/>
          <p:nvPr/>
        </p:nvPicPr>
        <p:blipFill>
          <a:blip r:embed="rId2"/>
          <a:stretch>
            <a:fillRect/>
          </a:stretch>
        </p:blipFill>
        <p:spPr>
          <a:xfrm>
            <a:off x="2537777" y="2187467"/>
            <a:ext cx="4068445" cy="4010025"/>
          </a:xfrm>
          <a:prstGeom prst="rect">
            <a:avLst/>
          </a:prstGeom>
        </p:spPr>
      </p:pic>
    </p:spTree>
    <p:extLst>
      <p:ext uri="{BB962C8B-B14F-4D97-AF65-F5344CB8AC3E}">
        <p14:creationId xmlns:p14="http://schemas.microsoft.com/office/powerpoint/2010/main" val="19384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start button to start receiving the data</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Drawing 9">
            <a:extLst>
              <a:ext uri="{FF2B5EF4-FFF2-40B4-BE49-F238E27FC236}">
                <a16:creationId xmlns:a16="http://schemas.microsoft.com/office/drawing/2014/main" id="{DAE0EC39-2657-4E48-AB81-F85AB3F32065}"/>
              </a:ext>
            </a:extLst>
          </p:cNvPr>
          <p:cNvPicPr/>
          <p:nvPr/>
        </p:nvPicPr>
        <p:blipFill>
          <a:blip r:embed="rId2"/>
          <a:stretch>
            <a:fillRect/>
          </a:stretch>
        </p:blipFill>
        <p:spPr>
          <a:xfrm>
            <a:off x="1938337" y="2314892"/>
            <a:ext cx="5267325" cy="2228215"/>
          </a:xfrm>
          <a:prstGeom prst="rect">
            <a:avLst/>
          </a:prstGeom>
        </p:spPr>
      </p:pic>
    </p:spTree>
    <p:extLst>
      <p:ext uri="{BB962C8B-B14F-4D97-AF65-F5344CB8AC3E}">
        <p14:creationId xmlns:p14="http://schemas.microsoft.com/office/powerpoint/2010/main" val="3326102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When receiving the data, the SNR map of Rover and base according to the data will appear in GUI, and RTK results will be displayed</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BA45EA4-A6CD-46B6-ADD4-905BF2B1E08B}"/>
              </a:ext>
            </a:extLst>
          </p:cNvPr>
          <p:cNvPicPr/>
          <p:nvPr/>
        </p:nvPicPr>
        <p:blipFill>
          <a:blip r:embed="rId2"/>
          <a:stretch>
            <a:fillRect/>
          </a:stretch>
        </p:blipFill>
        <p:spPr>
          <a:xfrm>
            <a:off x="1249045" y="2245742"/>
            <a:ext cx="6645910" cy="3644900"/>
          </a:xfrm>
          <a:prstGeom prst="rect">
            <a:avLst/>
          </a:prstGeom>
        </p:spPr>
      </p:pic>
    </p:spTree>
    <p:extLst>
      <p:ext uri="{BB962C8B-B14F-4D97-AF65-F5344CB8AC3E}">
        <p14:creationId xmlns:p14="http://schemas.microsoft.com/office/powerpoint/2010/main" val="116907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cs typeface="Times New Roman" panose="02020603050405020304" pitchFamily="18" charset="0"/>
              </a:rPr>
              <a:t>Click the arrow button to switch view(SNR bar, sky map, positioning coordinates, baseline, horizontal error scatter, position error timeseries in north, east and up)</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18707091-D418-4A0A-AAB4-3F21B3CD259B}"/>
              </a:ext>
            </a:extLst>
          </p:cNvPr>
          <p:cNvPicPr/>
          <p:nvPr/>
        </p:nvPicPr>
        <p:blipFill>
          <a:blip r:embed="rId2"/>
          <a:stretch>
            <a:fillRect/>
          </a:stretch>
        </p:blipFill>
        <p:spPr>
          <a:xfrm>
            <a:off x="1249045" y="2316763"/>
            <a:ext cx="6645910" cy="3644900"/>
          </a:xfrm>
          <a:prstGeom prst="rect">
            <a:avLst/>
          </a:prstGeom>
        </p:spPr>
      </p:pic>
    </p:spTree>
    <p:extLst>
      <p:ext uri="{BB962C8B-B14F-4D97-AF65-F5344CB8AC3E}">
        <p14:creationId xmlns:p14="http://schemas.microsoft.com/office/powerpoint/2010/main" val="1508858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微软雅黑" panose="020B0503020204020204" pitchFamily="34" charset="-122"/>
                <a:cs typeface="Times New Roman" panose="02020603050405020304" pitchFamily="18" charset="0"/>
              </a:rPr>
              <a:t>The sky maps.</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0490787-EA00-40B6-8F67-EE1D677AAB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0950" y="2060436"/>
            <a:ext cx="6642100" cy="3640455"/>
          </a:xfrm>
          <a:prstGeom prst="rect">
            <a:avLst/>
          </a:prstGeom>
          <a:noFill/>
          <a:ln>
            <a:noFill/>
          </a:ln>
        </p:spPr>
      </p:pic>
    </p:spTree>
    <p:extLst>
      <p:ext uri="{BB962C8B-B14F-4D97-AF65-F5344CB8AC3E}">
        <p14:creationId xmlns:p14="http://schemas.microsoft.com/office/powerpoint/2010/main" val="1026523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baseline</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09295917-31E5-4EF1-B0FD-DEC72CBCA0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939408"/>
            <a:ext cx="6642100" cy="3640455"/>
          </a:xfrm>
          <a:prstGeom prst="rect">
            <a:avLst/>
          </a:prstGeom>
          <a:noFill/>
          <a:ln>
            <a:noFill/>
          </a:ln>
        </p:spPr>
      </p:pic>
    </p:spTree>
    <p:extLst>
      <p:ext uri="{BB962C8B-B14F-4D97-AF65-F5344CB8AC3E}">
        <p14:creationId xmlns:p14="http://schemas.microsoft.com/office/powerpoint/2010/main" val="140818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 data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023885"/>
            <a:ext cx="8616950" cy="5205054"/>
          </a:xfrm>
        </p:spPr>
        <p:txBody>
          <a:bodyPr>
            <a:normAutofit/>
          </a:bodyPr>
          <a:lstStyle/>
          <a:p>
            <a:pPr indent="0">
              <a:lnSpc>
                <a:spcPct val="200000"/>
              </a:lnSpc>
              <a:buNone/>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Aceinna-user and aceinna-raw are two data formats exported from Openrtk330LI.  The data is outputted from serial port 1 and serial port 3 of Openrtk330LI.  Aceinna-user data includes imu raw data, rtk and ins solution; Aceinna-raw includes rover, base RTCM data and imu raw data.</a:t>
            </a:r>
            <a:endPar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09A94BC-3B0A-4576-9409-E5EF91150A48}"/>
              </a:ext>
            </a:extLst>
          </p:cNvPr>
          <p:cNvPicPr/>
          <p:nvPr/>
        </p:nvPicPr>
        <p:blipFill>
          <a:blip r:embed="rId2"/>
          <a:stretch>
            <a:fillRect/>
          </a:stretch>
        </p:blipFill>
        <p:spPr>
          <a:xfrm>
            <a:off x="1777327" y="3179204"/>
            <a:ext cx="5589345" cy="2961203"/>
          </a:xfrm>
          <a:prstGeom prst="rect">
            <a:avLst/>
          </a:prstGeom>
        </p:spPr>
      </p:pic>
    </p:spTree>
    <p:extLst>
      <p:ext uri="{BB962C8B-B14F-4D97-AF65-F5344CB8AC3E}">
        <p14:creationId xmlns:p14="http://schemas.microsoft.com/office/powerpoint/2010/main" val="2570681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Gnd Trk</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484A2B1-4C93-48D3-8B56-5C1349A7C1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939408"/>
            <a:ext cx="6642100" cy="3640455"/>
          </a:xfrm>
          <a:prstGeom prst="rect">
            <a:avLst/>
          </a:prstGeom>
          <a:noFill/>
          <a:ln>
            <a:noFill/>
          </a:ln>
        </p:spPr>
      </p:pic>
    </p:spTree>
    <p:extLst>
      <p:ext uri="{BB962C8B-B14F-4D97-AF65-F5344CB8AC3E}">
        <p14:creationId xmlns:p14="http://schemas.microsoft.com/office/powerpoint/2010/main" val="3851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Click the Plot button to Open RTKPLOT</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925336D8-FCDA-48A3-818A-B9C185FFADC0}"/>
              </a:ext>
            </a:extLst>
          </p:cNvPr>
          <p:cNvPicPr/>
          <p:nvPr/>
        </p:nvPicPr>
        <p:blipFill>
          <a:blip r:embed="rId2"/>
          <a:stretch>
            <a:fillRect/>
          </a:stretch>
        </p:blipFill>
        <p:spPr>
          <a:xfrm>
            <a:off x="1249045" y="1937186"/>
            <a:ext cx="6645910" cy="3644900"/>
          </a:xfrm>
          <a:prstGeom prst="rect">
            <a:avLst/>
          </a:prstGeom>
        </p:spPr>
      </p:pic>
    </p:spTree>
    <p:extLst>
      <p:ext uri="{BB962C8B-B14F-4D97-AF65-F5344CB8AC3E}">
        <p14:creationId xmlns:p14="http://schemas.microsoft.com/office/powerpoint/2010/main" val="356467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RTKPLOT dialog</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816DED3-E820-48C2-9119-B6A7A372DCEE}"/>
              </a:ext>
            </a:extLst>
          </p:cNvPr>
          <p:cNvPicPr/>
          <p:nvPr/>
        </p:nvPicPr>
        <p:blipFill>
          <a:blip r:embed="rId2"/>
          <a:stretch>
            <a:fillRect/>
          </a:stretch>
        </p:blipFill>
        <p:spPr>
          <a:xfrm>
            <a:off x="2074862" y="1749226"/>
            <a:ext cx="4994275" cy="4020820"/>
          </a:xfrm>
          <a:prstGeom prst="rect">
            <a:avLst/>
          </a:prstGeom>
        </p:spPr>
      </p:pic>
    </p:spTree>
    <p:extLst>
      <p:ext uri="{BB962C8B-B14F-4D97-AF65-F5344CB8AC3E}">
        <p14:creationId xmlns:p14="http://schemas.microsoft.com/office/powerpoint/2010/main" val="3517000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Select the drop-down list to switch views</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2F9D9B2E-9FE4-4204-B627-0863BD0829BC}"/>
              </a:ext>
            </a:extLst>
          </p:cNvPr>
          <p:cNvPicPr/>
          <p:nvPr/>
        </p:nvPicPr>
        <p:blipFill>
          <a:blip r:embed="rId2"/>
          <a:stretch>
            <a:fillRect/>
          </a:stretch>
        </p:blipFill>
        <p:spPr>
          <a:xfrm>
            <a:off x="2077720" y="1751448"/>
            <a:ext cx="4988560" cy="4016375"/>
          </a:xfrm>
          <a:prstGeom prst="rect">
            <a:avLst/>
          </a:prstGeom>
        </p:spPr>
      </p:pic>
    </p:spTree>
    <p:extLst>
      <p:ext uri="{BB962C8B-B14F-4D97-AF65-F5344CB8AC3E}">
        <p14:creationId xmlns:p14="http://schemas.microsoft.com/office/powerpoint/2010/main" val="629113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sz="3200" dirty="0">
                <a:effectLst/>
                <a:latin typeface="Arial" panose="020B0604020202020204" pitchFamily="34" charset="0"/>
                <a:ea typeface="微软雅黑" panose="020B0503020204020204" pitchFamily="34" charset="-122"/>
              </a:rPr>
              <a:t>Start to receive data</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50000"/>
              </a:lnSpc>
            </a:pPr>
            <a:r>
              <a:rPr lang="en-US" altLang="zh-CN" sz="1800" dirty="0">
                <a:effectLst/>
                <a:latin typeface="Arial" panose="020B0604020202020204" pitchFamily="34" charset="0"/>
                <a:ea typeface="微软雅黑" panose="020B0503020204020204" pitchFamily="34" charset="-122"/>
              </a:rPr>
              <a:t>The position  error time series views</a:t>
            </a:r>
            <a:r>
              <a:rPr lang="en-US" altLang="zh-CN" sz="1800" dirty="0">
                <a:effectLst/>
                <a:latin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098CA24-88C1-49D5-9579-EDADAE1EBB09}"/>
              </a:ext>
            </a:extLst>
          </p:cNvPr>
          <p:cNvPicPr/>
          <p:nvPr/>
        </p:nvPicPr>
        <p:blipFill>
          <a:blip r:embed="rId2"/>
          <a:stretch>
            <a:fillRect/>
          </a:stretch>
        </p:blipFill>
        <p:spPr>
          <a:xfrm>
            <a:off x="2058035" y="1768911"/>
            <a:ext cx="4945380" cy="3981450"/>
          </a:xfrm>
          <a:prstGeom prst="rect">
            <a:avLst/>
          </a:prstGeom>
        </p:spPr>
      </p:pic>
    </p:spTree>
    <p:extLst>
      <p:ext uri="{BB962C8B-B14F-4D97-AF65-F5344CB8AC3E}">
        <p14:creationId xmlns:p14="http://schemas.microsoft.com/office/powerpoint/2010/main" val="424420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Data format definition</a:t>
            </a:r>
          </a:p>
          <a:p>
            <a:pPr marL="0" indent="0">
              <a:lnSpc>
                <a:spcPct val="133000"/>
              </a:lnSpc>
              <a:spcBef>
                <a:spcPts val="1200"/>
              </a:spcBef>
              <a:spcAft>
                <a:spcPts val="320"/>
              </a:spcAft>
              <a:buNone/>
            </a:pP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Description</a:t>
            </a: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Start: Each frame of data starts with this, 2 bytes: 0x55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0x55</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Frame type: 2 bytes, high byte first.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Data length: 1 byte, refers to the byte length of the data content.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Data content: maximum 255 bytes.</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buFont typeface="Wingdings" panose="05000000000000000000" pitchFamily="2" charset="2"/>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Check: crc16 check, 2 bytes, low byte first, bytes from the beginning of the “Frame type” to the end of the “Data content” are included in the check calculation, and the check algorithm C code is as follows:</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33000"/>
              </a:lnSpc>
              <a:spcBef>
                <a:spcPts val="1200"/>
              </a:spcBef>
              <a:spcAft>
                <a:spcPts val="320"/>
              </a:spcAft>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5FDAA586-542A-42FD-B09D-6F7601386729}"/>
              </a:ext>
            </a:extLst>
          </p:cNvPr>
          <p:cNvGraphicFramePr>
            <a:graphicFrameLocks noGrp="1"/>
          </p:cNvGraphicFramePr>
          <p:nvPr>
            <p:extLst>
              <p:ext uri="{D42A27DB-BD31-4B8C-83A1-F6EECF244321}">
                <p14:modId xmlns:p14="http://schemas.microsoft.com/office/powerpoint/2010/main" val="3711602114"/>
              </p:ext>
            </p:extLst>
          </p:nvPr>
        </p:nvGraphicFramePr>
        <p:xfrm>
          <a:off x="263525" y="1571719"/>
          <a:ext cx="8616949" cy="701040"/>
        </p:xfrm>
        <a:graphic>
          <a:graphicData uri="http://schemas.openxmlformats.org/drawingml/2006/table">
            <a:tbl>
              <a:tblPr/>
              <a:tblGrid>
                <a:gridCol w="940593">
                  <a:extLst>
                    <a:ext uri="{9D8B030D-6E8A-4147-A177-3AD203B41FA5}">
                      <a16:colId xmlns:a16="http://schemas.microsoft.com/office/drawing/2014/main" val="4177452420"/>
                    </a:ext>
                  </a:extLst>
                </a:gridCol>
                <a:gridCol w="940897">
                  <a:extLst>
                    <a:ext uri="{9D8B030D-6E8A-4147-A177-3AD203B41FA5}">
                      <a16:colId xmlns:a16="http://schemas.microsoft.com/office/drawing/2014/main" val="1309168129"/>
                    </a:ext>
                  </a:extLst>
                </a:gridCol>
                <a:gridCol w="923310">
                  <a:extLst>
                    <a:ext uri="{9D8B030D-6E8A-4147-A177-3AD203B41FA5}">
                      <a16:colId xmlns:a16="http://schemas.microsoft.com/office/drawing/2014/main" val="1474965500"/>
                    </a:ext>
                  </a:extLst>
                </a:gridCol>
                <a:gridCol w="914517">
                  <a:extLst>
                    <a:ext uri="{9D8B030D-6E8A-4147-A177-3AD203B41FA5}">
                      <a16:colId xmlns:a16="http://schemas.microsoft.com/office/drawing/2014/main" val="2629988495"/>
                    </a:ext>
                  </a:extLst>
                </a:gridCol>
                <a:gridCol w="1600404">
                  <a:extLst>
                    <a:ext uri="{9D8B030D-6E8A-4147-A177-3AD203B41FA5}">
                      <a16:colId xmlns:a16="http://schemas.microsoft.com/office/drawing/2014/main" val="3015198904"/>
                    </a:ext>
                  </a:extLst>
                </a:gridCol>
                <a:gridCol w="1116765">
                  <a:extLst>
                    <a:ext uri="{9D8B030D-6E8A-4147-A177-3AD203B41FA5}">
                      <a16:colId xmlns:a16="http://schemas.microsoft.com/office/drawing/2014/main" val="2476477607"/>
                    </a:ext>
                  </a:extLst>
                </a:gridCol>
                <a:gridCol w="1046418">
                  <a:extLst>
                    <a:ext uri="{9D8B030D-6E8A-4147-A177-3AD203B41FA5}">
                      <a16:colId xmlns:a16="http://schemas.microsoft.com/office/drawing/2014/main" val="2723583381"/>
                    </a:ext>
                  </a:extLst>
                </a:gridCol>
                <a:gridCol w="1134045">
                  <a:extLst>
                    <a:ext uri="{9D8B030D-6E8A-4147-A177-3AD203B41FA5}">
                      <a16:colId xmlns:a16="http://schemas.microsoft.com/office/drawing/2014/main" val="3439027554"/>
                    </a:ext>
                  </a:extLst>
                </a:gridCol>
              </a:tblGrid>
              <a:tr h="514534">
                <a:tc>
                  <a:txBody>
                    <a:bodyPr/>
                    <a:lstStyle/>
                    <a:p>
                      <a:pPr fontAlgn="ctr"/>
                      <a:r>
                        <a:rPr lang="en-US" sz="1800">
                          <a:effectLst/>
                        </a:rPr>
                        <a:t>Start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Start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Frame type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Frame type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Data length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Data content</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a:effectLst/>
                        </a:rPr>
                        <a:t>Check 1</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800" dirty="0">
                          <a:effectLst/>
                        </a:rPr>
                        <a:t>Check 2</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757102962"/>
                  </a:ext>
                </a:extLst>
              </a:tr>
            </a:tbl>
          </a:graphicData>
        </a:graphic>
      </p:graphicFrame>
    </p:spTree>
    <p:extLst>
      <p:ext uri="{BB962C8B-B14F-4D97-AF65-F5344CB8AC3E}">
        <p14:creationId xmlns:p14="http://schemas.microsoft.com/office/powerpoint/2010/main" val="264536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B34F8AF3-DA20-43F1-BDD7-39BFEE1662ED}"/>
              </a:ext>
            </a:extLst>
          </p:cNvPr>
          <p:cNvSpPr txBox="1"/>
          <p:nvPr/>
        </p:nvSpPr>
        <p:spPr>
          <a:xfrm>
            <a:off x="304800" y="1124103"/>
            <a:ext cx="8534400" cy="4524315"/>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uint16_t CalculateCRC (uint8_t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buf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uint16_t  length)</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uint16_t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0x1D0F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for</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length;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buf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for</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j</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j</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err="1">
                <a:solidFill>
                  <a:srgbClr val="404040"/>
                </a:solidFill>
                <a:effectLst/>
                <a:latin typeface="Consolas" panose="020B0609020204030204" pitchFamily="49" charset="0"/>
                <a:ea typeface="宋体" panose="02010600030101010101" pitchFamily="2" charset="-122"/>
                <a:cs typeface="宋体" panose="02010600030101010101" pitchFamily="2" charset="-122"/>
              </a:rPr>
              <a:t>j</a:t>
            </a:r>
            <a:r>
              <a:rPr lang="en-US" altLang="zh-CN" sz="1800" dirty="0" err="1">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if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0x8000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0x1021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else</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dirty="0">
                <a:solidFill>
                  <a:srgbClr val="007020"/>
                </a:solidFill>
                <a:effectLst/>
                <a:latin typeface="Consolas" panose="020B0609020204030204" pitchFamily="49" charset="0"/>
                <a:ea typeface="宋体" panose="02010600030101010101" pitchFamily="2" charset="-122"/>
                <a:cs typeface="宋体" panose="02010600030101010101" pitchFamily="2" charset="-122"/>
              </a:rPr>
              <a:t>return</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&lt;&lt;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0xFF00</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((crc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&gt;&gt;</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666666"/>
                </a:solidFill>
                <a:effectLst/>
                <a:latin typeface="Consolas" panose="020B0609020204030204" pitchFamily="49" charset="0"/>
                <a:ea typeface="宋体" panose="02010600030101010101" pitchFamily="2" charset="-122"/>
                <a:cs typeface="宋体" panose="02010600030101010101" pitchFamily="2" charset="-122"/>
              </a:rPr>
              <a:t>&amp;</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208050"/>
                </a:solidFill>
                <a:effectLst/>
                <a:latin typeface="Consolas" panose="020B0609020204030204" pitchFamily="49" charset="0"/>
                <a:ea typeface="宋体" panose="02010600030101010101" pitchFamily="2" charset="-122"/>
                <a:cs typeface="宋体" panose="02010600030101010101" pitchFamily="2" charset="-122"/>
              </a:rPr>
              <a:t>0xFF</a:t>
            </a: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dirty="0">
                <a:solidFill>
                  <a:srgbClr val="40404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51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73116-9568-4F1A-9973-7E05CE9DCDD5}"/>
              </a:ext>
            </a:extLst>
          </p:cNvPr>
          <p:cNvSpPr>
            <a:spLocks noGrp="1"/>
          </p:cNvSpPr>
          <p:nvPr>
            <p:ph type="title"/>
          </p:nvPr>
        </p:nvSpPr>
        <p:spPr/>
        <p:txBody>
          <a:bodyPr>
            <a:normAutofit/>
          </a:bodyPr>
          <a:lstStyle/>
          <a:p>
            <a:r>
              <a:rPr lang="en-US" altLang="zh-CN" dirty="0"/>
              <a:t>Aceinna-user format</a:t>
            </a:r>
            <a:endParaRPr lang="zh-CN" altLang="en-US" dirty="0"/>
          </a:p>
        </p:txBody>
      </p:sp>
      <p:sp>
        <p:nvSpPr>
          <p:cNvPr id="3" name="内容占位符 2">
            <a:extLst>
              <a:ext uri="{FF2B5EF4-FFF2-40B4-BE49-F238E27FC236}">
                <a16:creationId xmlns:a16="http://schemas.microsoft.com/office/drawing/2014/main" id="{35174103-F7E1-49CD-9FCD-FEA58D0011E3}"/>
              </a:ext>
            </a:extLst>
          </p:cNvPr>
          <p:cNvSpPr>
            <a:spLocks noGrp="1"/>
          </p:cNvSpPr>
          <p:nvPr>
            <p:ph idx="1"/>
          </p:nvPr>
        </p:nvSpPr>
        <p:spPr>
          <a:xfrm>
            <a:off x="222250" y="1157109"/>
            <a:ext cx="8616950" cy="5205054"/>
          </a:xfrm>
        </p:spPr>
        <p:txBody>
          <a:bodyPr>
            <a:normAutofit/>
          </a:bodyPr>
          <a:lstStyle/>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Frame types</a:t>
            </a:r>
          </a:p>
          <a:p>
            <a:pPr marL="0" indent="0">
              <a:lnSpc>
                <a:spcPct val="200000"/>
              </a:lnSpc>
              <a:spcBef>
                <a:spcPts val="1200"/>
              </a:spcBef>
              <a:spcAft>
                <a:spcPts val="320"/>
              </a:spcAft>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Aceinna-user has five types of data, namely "S1", "G1", "I1", "O1" and "Y1"; For the specific structure of each type of format, please refer to the openrtk documentation</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200000"/>
              </a:lnSpc>
              <a:spcBef>
                <a:spcPts val="1200"/>
              </a:spcBef>
              <a:spcAft>
                <a:spcPts val="320"/>
              </a:spcAft>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https://openrtk.readthedocs.io/en/latest/communication_port/User_uart.html#imu-raw-data-packet</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6344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Aceinna-raw format</a:t>
            </a:r>
            <a:endParaRPr lang="en-US" dirty="0"/>
          </a:p>
        </p:txBody>
      </p:sp>
      <p:sp>
        <p:nvSpPr>
          <p:cNvPr id="6" name="Content Placeholder 5"/>
          <p:cNvSpPr>
            <a:spLocks noGrp="1"/>
          </p:cNvSpPr>
          <p:nvPr>
            <p:ph idx="1"/>
          </p:nvPr>
        </p:nvSpPr>
        <p:spPr>
          <a:xfrm>
            <a:off x="222250" y="1027636"/>
            <a:ext cx="8476688" cy="5311020"/>
          </a:xfrm>
        </p:spPr>
        <p:txBody>
          <a:bodyPr>
            <a:normAutofit/>
          </a:bodyPr>
          <a:lstStyle/>
          <a:p>
            <a:pPr indent="0">
              <a:lnSpc>
                <a:spcPct val="200000"/>
              </a:lnSpc>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Aceianna-raw is composed of four format types of $GPGGA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$GPIMU</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$GPROV</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$GPREF.</a:t>
            </a:r>
          </a:p>
          <a:p>
            <a:pPr>
              <a:lnSpc>
                <a:spcPct val="133000"/>
              </a:lnSpc>
              <a:spcBef>
                <a:spcPts val="1200"/>
              </a:spcBef>
              <a:spcAft>
                <a:spcPts val="320"/>
              </a:spcAft>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$GPGGA</a:t>
            </a:r>
          </a:p>
          <a:p>
            <a:pPr marL="0" indent="0">
              <a:lnSpc>
                <a:spcPct val="133000"/>
              </a:lnSpc>
              <a:spcBef>
                <a:spcPts val="1200"/>
              </a:spcBef>
              <a:spcAft>
                <a:spcPts val="320"/>
              </a:spcAft>
              <a:buNone/>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$GPGGA is the standard NMEA GGA format.</a:t>
            </a:r>
          </a:p>
          <a:p>
            <a:pPr>
              <a:lnSpc>
                <a:spcPct val="133000"/>
              </a:lnSpc>
              <a:spcBef>
                <a:spcPts val="1200"/>
              </a:spcBef>
              <a:spcAft>
                <a:spcPts val="320"/>
              </a:spcAft>
            </a:pP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$GPIMU</a:t>
            </a:r>
            <a:endPar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 GPIMU is the IMU information in NMEA format</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a:t>
            </a:r>
          </a:p>
          <a:p>
            <a:pPr marL="0" indent="0">
              <a:buNone/>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33000"/>
              </a:lnSpc>
              <a:spcBef>
                <a:spcPts val="1200"/>
              </a:spcBef>
              <a:spcAft>
                <a:spcPts val="320"/>
              </a:spcAft>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0">
              <a:buNone/>
            </a:pP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35AF834-B711-4F33-9C4B-09FDC42DFB7E}"/>
              </a:ext>
            </a:extLst>
          </p:cNvPr>
          <p:cNvGraphicFramePr>
            <a:graphicFrameLocks noGrp="1"/>
          </p:cNvGraphicFramePr>
          <p:nvPr>
            <p:extLst>
              <p:ext uri="{D42A27DB-BD31-4B8C-83A1-F6EECF244321}">
                <p14:modId xmlns:p14="http://schemas.microsoft.com/office/powerpoint/2010/main" val="480678859"/>
              </p:ext>
            </p:extLst>
          </p:nvPr>
        </p:nvGraphicFramePr>
        <p:xfrm>
          <a:off x="914401" y="4327865"/>
          <a:ext cx="6631620" cy="279645"/>
        </p:xfrm>
        <a:graphic>
          <a:graphicData uri="http://schemas.openxmlformats.org/drawingml/2006/table">
            <a:tbl>
              <a:tblPr firstRow="1" firstCol="1" bandRow="1">
                <a:tableStyleId>{5C22544A-7EE6-4342-B048-85BDC9FD1C3A}</a:tableStyleId>
              </a:tblPr>
              <a:tblGrid>
                <a:gridCol w="635769">
                  <a:extLst>
                    <a:ext uri="{9D8B030D-6E8A-4147-A177-3AD203B41FA5}">
                      <a16:colId xmlns:a16="http://schemas.microsoft.com/office/drawing/2014/main" val="1198491029"/>
                    </a:ext>
                  </a:extLst>
                </a:gridCol>
                <a:gridCol w="1368811">
                  <a:extLst>
                    <a:ext uri="{9D8B030D-6E8A-4147-A177-3AD203B41FA5}">
                      <a16:colId xmlns:a16="http://schemas.microsoft.com/office/drawing/2014/main" val="1479466668"/>
                    </a:ext>
                  </a:extLst>
                </a:gridCol>
                <a:gridCol w="821755">
                  <a:extLst>
                    <a:ext uri="{9D8B030D-6E8A-4147-A177-3AD203B41FA5}">
                      <a16:colId xmlns:a16="http://schemas.microsoft.com/office/drawing/2014/main" val="1557634434"/>
                    </a:ext>
                  </a:extLst>
                </a:gridCol>
                <a:gridCol w="767282">
                  <a:extLst>
                    <a:ext uri="{9D8B030D-6E8A-4147-A177-3AD203B41FA5}">
                      <a16:colId xmlns:a16="http://schemas.microsoft.com/office/drawing/2014/main" val="2911970822"/>
                    </a:ext>
                  </a:extLst>
                </a:gridCol>
                <a:gridCol w="767282">
                  <a:extLst>
                    <a:ext uri="{9D8B030D-6E8A-4147-A177-3AD203B41FA5}">
                      <a16:colId xmlns:a16="http://schemas.microsoft.com/office/drawing/2014/main" val="3284267224"/>
                    </a:ext>
                  </a:extLst>
                </a:gridCol>
                <a:gridCol w="756387">
                  <a:extLst>
                    <a:ext uri="{9D8B030D-6E8A-4147-A177-3AD203B41FA5}">
                      <a16:colId xmlns:a16="http://schemas.microsoft.com/office/drawing/2014/main" val="1974727358"/>
                    </a:ext>
                  </a:extLst>
                </a:gridCol>
                <a:gridCol w="757167">
                  <a:extLst>
                    <a:ext uri="{9D8B030D-6E8A-4147-A177-3AD203B41FA5}">
                      <a16:colId xmlns:a16="http://schemas.microsoft.com/office/drawing/2014/main" val="1046229674"/>
                    </a:ext>
                  </a:extLst>
                </a:gridCol>
                <a:gridCol w="757167">
                  <a:extLst>
                    <a:ext uri="{9D8B030D-6E8A-4147-A177-3AD203B41FA5}">
                      <a16:colId xmlns:a16="http://schemas.microsoft.com/office/drawing/2014/main" val="2670814533"/>
                    </a:ext>
                  </a:extLst>
                </a:gridCol>
              </a:tblGrid>
              <a:tr h="279645">
                <a:tc>
                  <a:txBody>
                    <a:bodyPr/>
                    <a:lstStyle/>
                    <a:p>
                      <a:r>
                        <a:rPr lang="en-US" sz="1050">
                          <a:effectLst/>
                        </a:rPr>
                        <a:t>$GPIMU</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time of week</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accel-x</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accel-y</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accel-z</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gyro-x</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a:effectLst/>
                        </a:rPr>
                        <a:t>gyro-y</a:t>
                      </a:r>
                      <a:endParaRPr lang="zh-CN" sz="105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r>
                        <a:rPr lang="en-US" sz="1050" dirty="0">
                          <a:effectLst/>
                        </a:rPr>
                        <a:t>gyro-z</a:t>
                      </a:r>
                      <a:endParaRPr lang="zh-CN" sz="105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92731445"/>
                  </a:ext>
                </a:extLst>
              </a:tr>
            </a:tbl>
          </a:graphicData>
        </a:graphic>
      </p:graphicFrame>
    </p:spTree>
    <p:extLst>
      <p:ext uri="{BB962C8B-B14F-4D97-AF65-F5344CB8AC3E}">
        <p14:creationId xmlns:p14="http://schemas.microsoft.com/office/powerpoint/2010/main" val="2260280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1079252</TotalTime>
  <Words>1553</Words>
  <Application>Microsoft Office PowerPoint</Application>
  <PresentationFormat>全屏显示(4:3)</PresentationFormat>
  <Paragraphs>201</Paragraphs>
  <Slides>54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.HelveticaNeueDeskInterface-Regular</vt:lpstr>
      <vt:lpstr>PalatinoLinotype-Roman</vt:lpstr>
      <vt:lpstr>微软雅黑</vt:lpstr>
      <vt:lpstr>Arial</vt:lpstr>
      <vt:lpstr>Calibri</vt:lpstr>
      <vt:lpstr>Consolas</vt:lpstr>
      <vt:lpstr>Courier New</vt:lpstr>
      <vt:lpstr>Wingdings</vt:lpstr>
      <vt:lpstr>Office Theme</vt:lpstr>
      <vt:lpstr>RTKLIB Tools Supporting Aceinna  Format</vt:lpstr>
      <vt:lpstr>Content</vt:lpstr>
      <vt:lpstr>What is rtklib</vt:lpstr>
      <vt:lpstr>Rtklib tools supporting Aceinna Format</vt:lpstr>
      <vt:lpstr>Aceinna data format</vt:lpstr>
      <vt:lpstr>Aceinna-user format</vt:lpstr>
      <vt:lpstr>Aceinna-user format</vt:lpstr>
      <vt:lpstr>Aceinna-user format</vt:lpstr>
      <vt:lpstr>Aceinna-raw format</vt:lpstr>
      <vt:lpstr>Aceinna-raw format</vt:lpstr>
      <vt:lpstr>Use strsvr to decode aceinna-user data</vt:lpstr>
      <vt:lpstr>Set input stream parameter</vt:lpstr>
      <vt:lpstr>Set output files path</vt:lpstr>
      <vt:lpstr>Show the data in monitor dialog and save file</vt:lpstr>
      <vt:lpstr>Show the data in monitor dialog and save file</vt:lpstr>
      <vt:lpstr>Show the data in monitor dialog and save file</vt:lpstr>
      <vt:lpstr>Show the data in monitor dialog and save file</vt:lpstr>
      <vt:lpstr>Use RTKLIBNAVI to decode aceinna-user data</vt:lpstr>
      <vt:lpstr>Set input stream parameter</vt:lpstr>
      <vt:lpstr>Set input stream parameter</vt:lpstr>
      <vt:lpstr>Set input stream parameter</vt:lpstr>
      <vt:lpstr>Set input stream parameter</vt:lpstr>
      <vt:lpstr>Set input stream parameter</vt:lpstr>
      <vt:lpstr>Set output log files path</vt:lpstr>
      <vt:lpstr>Set output log files path</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Use RTKLIBNAVI to decode aceinna-raw data</vt:lpstr>
      <vt:lpstr>Use RTKLIBNAVI to decode aceinna-raw data</vt:lpstr>
      <vt:lpstr>Set input stream parameter</vt:lpstr>
      <vt:lpstr>Set input stream parameter</vt:lpstr>
      <vt:lpstr>Set input stream parameter</vt:lpstr>
      <vt:lpstr>Set input stream parameter</vt:lpstr>
      <vt:lpstr>Set input stream parameter</vt:lpstr>
      <vt:lpstr>Set input stream parameter</vt:lpstr>
      <vt:lpstr>Set input stream parameter</vt:lpstr>
      <vt:lpstr>RTK processing config</vt:lpstr>
      <vt:lpstr>RTK processing config</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lpstr>Start to receive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Miller</dc:creator>
  <cp:lastModifiedBy>Yihe Li</cp:lastModifiedBy>
  <cp:revision>2354</cp:revision>
  <cp:lastPrinted>2019-02-12T21:35:11Z</cp:lastPrinted>
  <dcterms:created xsi:type="dcterms:W3CDTF">2017-09-12T20:42:14Z</dcterms:created>
  <dcterms:modified xsi:type="dcterms:W3CDTF">2021-02-01T03:08:49Z</dcterms:modified>
</cp:coreProperties>
</file>